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22"/>
  </p:handoutMasterIdLst>
  <p:sldIdLst>
    <p:sldId id="256" r:id="rId3"/>
    <p:sldId id="257" r:id="rId5"/>
    <p:sldId id="258" r:id="rId6"/>
    <p:sldId id="259" r:id="rId7"/>
    <p:sldId id="317" r:id="rId8"/>
    <p:sldId id="322" r:id="rId9"/>
    <p:sldId id="319" r:id="rId10"/>
    <p:sldId id="260" r:id="rId11"/>
    <p:sldId id="315" r:id="rId12"/>
    <p:sldId id="261" r:id="rId13"/>
    <p:sldId id="262" r:id="rId14"/>
    <p:sldId id="263" r:id="rId15"/>
    <p:sldId id="318" r:id="rId16"/>
    <p:sldId id="264" r:id="rId17"/>
    <p:sldId id="265" r:id="rId18"/>
    <p:sldId id="320" r:id="rId19"/>
    <p:sldId id="321" r:id="rId20"/>
    <p:sldId id="266" r:id="rId21"/>
  </p:sldIdLst>
  <p:sldSz cx="12192000" cy="6858000"/>
  <p:notesSz cx="6858000" cy="9144000"/>
  <p:embeddedFontLst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8" userDrawn="1">
          <p15:clr>
            <a:srgbClr val="A4A3A4"/>
          </p15:clr>
        </p15:guide>
        <p15:guide id="2" pos="3870" userDrawn="1">
          <p15:clr>
            <a:srgbClr val="A4A3A4"/>
          </p15:clr>
        </p15:guide>
        <p15:guide id="3" pos="7242" userDrawn="1">
          <p15:clr>
            <a:srgbClr val="A4A3A4"/>
          </p15:clr>
        </p15:guide>
        <p15:guide id="4" pos="438" userDrawn="1">
          <p15:clr>
            <a:srgbClr val="A4A3A4"/>
          </p15:clr>
        </p15:guide>
        <p15:guide id="6" orient="horz" pos="459" userDrawn="1">
          <p15:clr>
            <a:srgbClr val="A4A3A4"/>
          </p15:clr>
        </p15:guide>
        <p15:guide id="7" orient="horz" pos="38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D3B2"/>
    <a:srgbClr val="F2D1B0"/>
    <a:srgbClr val="E5B380"/>
    <a:srgbClr val="EEC7A0"/>
    <a:srgbClr val="0D0D0D"/>
    <a:srgbClr val="E3AF7D"/>
    <a:srgbClr val="E3AF79"/>
    <a:srgbClr val="DAA874"/>
    <a:srgbClr val="FAC995"/>
    <a:srgbClr val="E1B8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11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898" y="58"/>
      </p:cViewPr>
      <p:guideLst>
        <p:guide orient="horz" pos="2138"/>
        <p:guide pos="3870"/>
        <p:guide pos="7242"/>
        <p:guide pos="438"/>
        <p:guide orient="horz" pos="459"/>
        <p:guide orient="horz" pos="381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16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gs" Target="tags/tag10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fld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</a:fld>
            <a:endParaRPr lang="zh-CN" altLang="en-US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39FE8C36-F3AD-459C-8B1E-D4A663EE8E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10A41A87-D4EE-4BA8-A50D-F38C94AFDA45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41A87-D4EE-4BA8-A50D-F38C94AFDA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41A87-D4EE-4BA8-A50D-F38C94AFDA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41A87-D4EE-4BA8-A50D-F38C94AFDA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A41A87-D4EE-4BA8-A50D-F38C94AFDA4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7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 rot="8098708">
            <a:off x="4286249" y="1619249"/>
            <a:ext cx="3619500" cy="36195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1397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CN Light" panose="02020300000000000000" pitchFamily="18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 rot="8098708">
            <a:off x="4122070" y="1454985"/>
            <a:ext cx="3947856" cy="3947856"/>
          </a:xfrm>
          <a:prstGeom prst="rect">
            <a:avLst/>
          </a:prstGeom>
          <a:noFill/>
          <a:ln w="50800">
            <a:solidFill>
              <a:srgbClr val="F6AA43"/>
            </a:solidFill>
          </a:ln>
          <a:effectLst>
            <a:outerShdw blurRad="1397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CN Light" panose="02020300000000000000" pitchFamily="18" charset="-122"/>
              <a:ea typeface="思源黑体 CN Medium" panose="020B0600000000000000" pitchFamily="34" charset="-122"/>
              <a:cs typeface="+mn-cs"/>
            </a:endParaRPr>
          </a:p>
        </p:txBody>
      </p:sp>
      <p:cxnSp>
        <p:nvCxnSpPr>
          <p:cNvPr id="9" name="直接连接符 8"/>
          <p:cNvCxnSpPr/>
          <p:nvPr userDrawn="1"/>
        </p:nvCxnSpPr>
        <p:spPr>
          <a:xfrm flipH="1">
            <a:off x="4536771" y="1199826"/>
            <a:ext cx="380134" cy="38013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3766254" y="1259115"/>
            <a:ext cx="897107" cy="8971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 flipH="1">
            <a:off x="7741738" y="4794874"/>
            <a:ext cx="329996" cy="32999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7174627" y="5091265"/>
            <a:ext cx="897107" cy="8971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50000"/>
          <a:stretch>
            <a:fillRect/>
          </a:stretch>
        </p:blipFill>
        <p:spPr>
          <a:xfrm>
            <a:off x="11015370" y="0"/>
            <a:ext cx="1176630" cy="117663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50000"/>
          <a:stretch>
            <a:fillRect/>
          </a:stretch>
        </p:blipFill>
        <p:spPr>
          <a:xfrm flipH="1" flipV="1">
            <a:off x="0" y="5681370"/>
            <a:ext cx="1176630" cy="11766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—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 rot="8098708">
            <a:off x="584477" y="610952"/>
            <a:ext cx="792000" cy="792000"/>
          </a:xfrm>
          <a:prstGeom prst="rect">
            <a:avLst/>
          </a:prstGeom>
          <a:solidFill>
            <a:schemeClr val="accent4">
              <a:lumMod val="90000"/>
            </a:schemeClr>
          </a:solidFill>
          <a:ln>
            <a:noFill/>
          </a:ln>
          <a:effectLst>
            <a:outerShdw blurRad="1397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CN Light" panose="02020300000000000000" pitchFamily="18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10" name="矩形 9"/>
          <p:cNvSpPr/>
          <p:nvPr userDrawn="1"/>
        </p:nvSpPr>
        <p:spPr>
          <a:xfrm rot="8098708">
            <a:off x="915905" y="610951"/>
            <a:ext cx="792000" cy="792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1397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CN Light" panose="02020300000000000000" pitchFamily="18" charset="-122"/>
              <a:ea typeface="思源黑体 CN Medium" panose="020B0600000000000000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—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致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注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7.xml"/><Relationship Id="rId4" Type="http://schemas.openxmlformats.org/officeDocument/2006/relationships/image" Target="../media/image10.png"/><Relationship Id="rId3" Type="http://schemas.openxmlformats.org/officeDocument/2006/relationships/tags" Target="../tags/tag6.xml"/><Relationship Id="rId2" Type="http://schemas.openxmlformats.org/officeDocument/2006/relationships/image" Target="../media/image9.png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9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tags" Target="../tags/tag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8" r="5661"/>
          <a:stretch>
            <a:fillRect/>
          </a:stretch>
        </p:blipFill>
        <p:spPr>
          <a:xfrm>
            <a:off x="0" y="0"/>
            <a:ext cx="5636246" cy="6858000"/>
          </a:xfrm>
          <a:prstGeom prst="rect">
            <a:avLst/>
          </a:prstGeom>
        </p:spPr>
      </p:pic>
      <p:sp>
        <p:nvSpPr>
          <p:cNvPr id="55" name="文本框 54"/>
          <p:cNvSpPr txBox="1"/>
          <p:nvPr/>
        </p:nvSpPr>
        <p:spPr>
          <a:xfrm>
            <a:off x="6026651" y="2833963"/>
            <a:ext cx="1107996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72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五</a:t>
            </a:r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765315" y="2833963"/>
            <a:ext cx="1107996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72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子</a:t>
            </a:r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503979" y="2833963"/>
            <a:ext cx="1107996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72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棋</a:t>
            </a:r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242643" y="2833963"/>
            <a:ext cx="1107996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72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人</a:t>
            </a:r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981307" y="2833963"/>
            <a:ext cx="1107996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72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机</a:t>
            </a:r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9719971" y="2833963"/>
            <a:ext cx="1107996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72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博</a:t>
            </a:r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0458635" y="2833963"/>
            <a:ext cx="1107996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72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弈</a:t>
            </a:r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955272" y="4034291"/>
            <a:ext cx="795411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485546" y="4034291"/>
            <a:ext cx="795411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72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实验报告</a:t>
            </a:r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8015820" y="4034291"/>
            <a:ext cx="708848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488385" y="4034291"/>
            <a:ext cx="1098378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9220638" y="4034291"/>
            <a:ext cx="1098378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zh-CN" altLang="en-US" sz="7200" dirty="0">
              <a:gradFill flip="none" rotWithShape="1">
                <a:gsLst>
                  <a:gs pos="0">
                    <a:srgbClr val="E3AF79"/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6272102" y="233382"/>
            <a:ext cx="4905132" cy="2400657"/>
            <a:chOff x="6339008" y="155323"/>
            <a:chExt cx="4905132" cy="2400657"/>
          </a:xfrm>
        </p:grpSpPr>
        <p:sp>
          <p:nvSpPr>
            <p:cNvPr id="27" name="文本框 26"/>
            <p:cNvSpPr txBox="1"/>
            <p:nvPr/>
          </p:nvSpPr>
          <p:spPr>
            <a:xfrm>
              <a:off x="6632193" y="155323"/>
              <a:ext cx="1356462" cy="2400657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en-US" altLang="zh-CN" sz="15000" dirty="0">
                  <a:gradFill flip="none" rotWithShape="1">
                    <a:gsLst>
                      <a:gs pos="0">
                        <a:srgbClr val="E3AF79"/>
                      </a:gs>
                      <a:gs pos="100000">
                        <a:schemeClr val="tx1"/>
                      </a:gs>
                    </a:gsLst>
                    <a:lin ang="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2</a:t>
              </a:r>
              <a:endParaRPr lang="zh-CN" altLang="en-US" sz="150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536501" y="155323"/>
              <a:ext cx="1356462" cy="2400657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en-US" altLang="zh-CN" sz="15000" dirty="0">
                  <a:gradFill flip="none" rotWithShape="1">
                    <a:gsLst>
                      <a:gs pos="0">
                        <a:srgbClr val="E3AF79"/>
                      </a:gs>
                      <a:gs pos="100000">
                        <a:schemeClr val="tx1"/>
                      </a:gs>
                    </a:gsLst>
                    <a:lin ang="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</a:t>
              </a:r>
              <a:endParaRPr lang="zh-CN" altLang="en-US" sz="150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8440809" y="155323"/>
              <a:ext cx="1447832" cy="2400657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en-US" altLang="zh-CN" sz="15000" dirty="0">
                  <a:gradFill flip="none" rotWithShape="1">
                    <a:gsLst>
                      <a:gs pos="0">
                        <a:srgbClr val="E3AF79"/>
                      </a:gs>
                      <a:gs pos="100000">
                        <a:schemeClr val="tx1"/>
                      </a:gs>
                    </a:gsLst>
                    <a:lin ang="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2</a:t>
              </a:r>
              <a:endParaRPr lang="en-US" altLang="zh-CN" sz="150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406030" y="155323"/>
              <a:ext cx="1447832" cy="2400657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en-US" altLang="zh-CN" sz="15000" dirty="0">
                  <a:gradFill flip="none" rotWithShape="1">
                    <a:gsLst>
                      <a:gs pos="0">
                        <a:srgbClr val="E3AF79"/>
                      </a:gs>
                      <a:gs pos="100000">
                        <a:schemeClr val="tx1"/>
                      </a:gs>
                    </a:gsLst>
                    <a:lin ang="0" scaled="1"/>
                    <a:tileRect/>
                  </a:gra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3</a:t>
              </a:r>
              <a:endParaRPr lang="en-US" altLang="zh-CN" sz="15000" dirty="0">
                <a:gradFill flip="none" rotWithShape="1">
                  <a:gsLst>
                    <a:gs pos="0">
                      <a:srgbClr val="E3AF79"/>
                    </a:gs>
                    <a:gs pos="100000">
                      <a:schemeClr val="tx1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69" name="矩形: 圆角 68"/>
            <p:cNvSpPr/>
            <p:nvPr/>
          </p:nvSpPr>
          <p:spPr>
            <a:xfrm>
              <a:off x="6339008" y="315792"/>
              <a:ext cx="4905132" cy="2079718"/>
            </a:xfrm>
            <a:prstGeom prst="roundRect">
              <a:avLst>
                <a:gd name="adj" fmla="val 24710"/>
              </a:avLst>
            </a:prstGeom>
            <a:noFill/>
            <a:ln>
              <a:gradFill flip="none" rotWithShape="1">
                <a:gsLst>
                  <a:gs pos="0">
                    <a:srgbClr val="E3AF79"/>
                  </a:gs>
                  <a:gs pos="70000">
                    <a:srgbClr val="E3AF79"/>
                  </a:gs>
                  <a:gs pos="35000">
                    <a:srgbClr val="0D0D0D"/>
                  </a:gs>
                  <a:gs pos="100000">
                    <a:srgbClr val="0D0D0D"/>
                  </a:gs>
                </a:gsLst>
                <a:lin ang="135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6144047" y="5615096"/>
            <a:ext cx="2585970" cy="638580"/>
            <a:chOff x="7251397" y="5648550"/>
            <a:chExt cx="2585970" cy="638580"/>
          </a:xfrm>
        </p:grpSpPr>
        <p:sp>
          <p:nvSpPr>
            <p:cNvPr id="72" name="矩形: 圆角 71"/>
            <p:cNvSpPr/>
            <p:nvPr/>
          </p:nvSpPr>
          <p:spPr>
            <a:xfrm>
              <a:off x="7251397" y="5648550"/>
              <a:ext cx="2585970" cy="63858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7261548" y="5811514"/>
              <a:ext cx="2575819" cy="3126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000" dirty="0">
                  <a:solidFill>
                    <a:sysClr val="windowText" lastClr="000000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Medium" panose="020B0600000000000000" pitchFamily="34" charset="-122"/>
                </a:rPr>
                <a:t>汇报人：</a:t>
              </a:r>
              <a:r>
                <a:rPr lang="zh-CN" altLang="en-US" sz="2000" dirty="0">
                  <a:solidFill>
                    <a:sysClr val="windowText" lastClr="000000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CN Medium" panose="020B0600000000000000" pitchFamily="34" charset="-122"/>
                </a:rPr>
                <a:t>刘心怡</a:t>
              </a:r>
              <a:endParaRPr lang="zh-CN" altLang="en-US" sz="2000" dirty="0">
                <a:solidFill>
                  <a:sysClr val="windowText" lastClr="00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856879" y="5615095"/>
            <a:ext cx="2585970" cy="638580"/>
            <a:chOff x="7251397" y="5648550"/>
            <a:chExt cx="2585970" cy="638580"/>
          </a:xfrm>
        </p:grpSpPr>
        <p:sp>
          <p:nvSpPr>
            <p:cNvPr id="4" name="矩形: 圆角 3"/>
            <p:cNvSpPr/>
            <p:nvPr/>
          </p:nvSpPr>
          <p:spPr>
            <a:xfrm>
              <a:off x="7251397" y="5648550"/>
              <a:ext cx="2585970" cy="63858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261548" y="5811514"/>
              <a:ext cx="2575819" cy="31265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000" dirty="0">
                  <a:solidFill>
                    <a:sysClr val="windowText" lastClr="000000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思源黑体 CN Medium" panose="020B0600000000000000" pitchFamily="34" charset="-122"/>
                </a:rPr>
                <a:t>时间：</a:t>
              </a:r>
              <a:r>
                <a:rPr lang="en-US" altLang="zh-CN" sz="2000" dirty="0">
                  <a:solidFill>
                    <a:sysClr val="windowText" lastClr="000000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CN Medium" panose="020B0600000000000000" pitchFamily="34" charset="-122"/>
                </a:rPr>
                <a:t>2023/12/20</a:t>
              </a:r>
              <a:endParaRPr lang="zh-CN" altLang="en-US" sz="2000" dirty="0">
                <a:solidFill>
                  <a:sysClr val="windowText" lastClr="00000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79082" y="627993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估值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4" name="泪滴形 3"/>
          <p:cNvSpPr/>
          <p:nvPr/>
        </p:nvSpPr>
        <p:spPr>
          <a:xfrm flipV="1">
            <a:off x="3835400" y="1995882"/>
            <a:ext cx="1917700" cy="1917700"/>
          </a:xfrm>
          <a:prstGeom prst="teardrop">
            <a:avLst/>
          </a:prstGeom>
          <a:gradFill>
            <a:gsLst>
              <a:gs pos="0">
                <a:schemeClr val="accent4"/>
              </a:gs>
              <a:gs pos="93000">
                <a:schemeClr val="accent3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65275" y="1995882"/>
            <a:ext cx="124400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dirty="0">
                <a:gradFill flip="none" rotWithShape="1">
                  <a:gsLst>
                    <a:gs pos="0">
                      <a:schemeClr val="accent5"/>
                    </a:gs>
                    <a:gs pos="50000">
                      <a:schemeClr val="accent6"/>
                    </a:gs>
                  </a:gsLst>
                  <a:lin ang="0" scaled="1"/>
                  <a:tileRect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①</a:t>
            </a:r>
            <a:endParaRPr lang="zh-CN" altLang="en-US" sz="2400" dirty="0">
              <a:gradFill flip="none" rotWithShape="1">
                <a:gsLst>
                  <a:gs pos="0">
                    <a:schemeClr val="accent5"/>
                  </a:gs>
                  <a:gs pos="50000">
                    <a:schemeClr val="accent6"/>
                  </a:gs>
                </a:gsLst>
                <a:lin ang="0" scaled="1"/>
                <a:tileRect/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3" name="泪滴形 2"/>
          <p:cNvSpPr/>
          <p:nvPr/>
        </p:nvSpPr>
        <p:spPr>
          <a:xfrm>
            <a:off x="3568700" y="4172607"/>
            <a:ext cx="2184400" cy="2184400"/>
          </a:xfrm>
          <a:prstGeom prst="teardrop">
            <a:avLst/>
          </a:prstGeom>
          <a:gradFill>
            <a:gsLst>
              <a:gs pos="0">
                <a:schemeClr val="accent3"/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265274" y="4443142"/>
            <a:ext cx="124400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dirty="0">
                <a:gradFill flip="none" rotWithShape="1">
                  <a:gsLst>
                    <a:gs pos="0">
                      <a:schemeClr val="accent5"/>
                    </a:gs>
                    <a:gs pos="50000">
                      <a:schemeClr val="accent6"/>
                    </a:gs>
                  </a:gsLst>
                  <a:lin ang="0" scaled="1"/>
                  <a:tileRect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②</a:t>
            </a:r>
            <a:endParaRPr lang="zh-CN" altLang="en-US" sz="2400" dirty="0">
              <a:gradFill flip="none" rotWithShape="1">
                <a:gsLst>
                  <a:gs pos="0">
                    <a:schemeClr val="accent5"/>
                  </a:gs>
                  <a:gs pos="50000">
                    <a:schemeClr val="accent6"/>
                  </a:gs>
                </a:gsLst>
                <a:lin ang="0" scaled="1"/>
                <a:tileRect/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6" name="泪滴形 5"/>
          <p:cNvSpPr/>
          <p:nvPr/>
        </p:nvSpPr>
        <p:spPr>
          <a:xfrm rot="5400000" flipV="1">
            <a:off x="5959146" y="944628"/>
            <a:ext cx="2968954" cy="2968954"/>
          </a:xfrm>
          <a:prstGeom prst="teardrop">
            <a:avLst/>
          </a:prstGeom>
          <a:gradFill>
            <a:gsLst>
              <a:gs pos="12000">
                <a:schemeClr val="accent6"/>
              </a:gs>
              <a:gs pos="100000">
                <a:schemeClr val="accent4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796131" y="1995882"/>
            <a:ext cx="124400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dirty="0">
                <a:gradFill flip="none" rotWithShape="1">
                  <a:gsLst>
                    <a:gs pos="0">
                      <a:schemeClr val="accent5"/>
                    </a:gs>
                    <a:gs pos="50000">
                      <a:schemeClr val="accent6"/>
                    </a:gs>
                  </a:gsLst>
                  <a:lin ang="0" scaled="1"/>
                  <a:tileRect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③</a:t>
            </a:r>
            <a:endParaRPr lang="zh-CN" altLang="en-US" sz="2400" dirty="0">
              <a:gradFill flip="none" rotWithShape="1">
                <a:gsLst>
                  <a:gs pos="0">
                    <a:schemeClr val="accent5"/>
                  </a:gs>
                  <a:gs pos="50000">
                    <a:schemeClr val="accent6"/>
                  </a:gs>
                </a:gsLst>
                <a:lin ang="0" scaled="1"/>
                <a:tileRect/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796130" y="4443142"/>
            <a:ext cx="1244009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dirty="0">
                <a:gradFill flip="none" rotWithShape="1">
                  <a:gsLst>
                    <a:gs pos="0">
                      <a:schemeClr val="accent5"/>
                    </a:gs>
                    <a:gs pos="50000">
                      <a:schemeClr val="accent6"/>
                    </a:gs>
                  </a:gsLst>
                  <a:lin ang="0" scaled="1"/>
                  <a:tileRect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④</a:t>
            </a:r>
            <a:endParaRPr lang="zh-CN" altLang="en-US" sz="2400" dirty="0">
              <a:gradFill flip="none" rotWithShape="1">
                <a:gsLst>
                  <a:gs pos="0">
                    <a:schemeClr val="accent5"/>
                  </a:gs>
                  <a:gs pos="50000">
                    <a:schemeClr val="accent6"/>
                  </a:gs>
                </a:gsLst>
                <a:lin ang="0" scaled="1"/>
                <a:tileRect/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5" name="泪滴形 4"/>
          <p:cNvSpPr/>
          <p:nvPr/>
        </p:nvSpPr>
        <p:spPr>
          <a:xfrm rot="16200000">
            <a:off x="5959146" y="4172607"/>
            <a:ext cx="2549854" cy="2549854"/>
          </a:xfrm>
          <a:prstGeom prst="teardrop">
            <a:avLst/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7575" y="2817546"/>
            <a:ext cx="2349795" cy="11666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以该点为起点的五元组中，黑白子同时出现则值为0；该点为空点则值为0.</a:t>
            </a:r>
            <a:endParaRPr lang="zh-CN" altLang="en-US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10793" y="5181852"/>
            <a:ext cx="2349795" cy="73904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判断八维方向上的连子，每连一子则乘十。八维方向的分数总值加上中心距离优势分则为改点的分值。</a:t>
            </a:r>
            <a:endParaRPr lang="zh-CN" altLang="en-US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180847" y="2765477"/>
            <a:ext cx="2349795" cy="10714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用E代表先后手，后手则防守大于攻击，即玩家得分的绝对值要高于ai。</a:t>
            </a:r>
            <a:endParaRPr lang="zh-CN" altLang="en-US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338025" y="5181851"/>
            <a:ext cx="2349796" cy="12562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综合所有棋子的分数得出该棋局的总分。</a:t>
            </a:r>
            <a:endParaRPr lang="zh-CN" altLang="en-US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623749" y="2642244"/>
            <a:ext cx="382309" cy="0"/>
          </a:xfrm>
          <a:prstGeom prst="line">
            <a:avLst/>
          </a:prstGeom>
          <a:ln w="25400">
            <a:solidFill>
              <a:srgbClr val="E3A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10130642" y="2642244"/>
            <a:ext cx="382309" cy="0"/>
          </a:xfrm>
          <a:prstGeom prst="line">
            <a:avLst/>
          </a:prstGeom>
          <a:ln w="25400">
            <a:solidFill>
              <a:srgbClr val="E3A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10130642" y="5040857"/>
            <a:ext cx="382309" cy="0"/>
          </a:xfrm>
          <a:prstGeom prst="line">
            <a:avLst/>
          </a:prstGeom>
          <a:ln w="25400">
            <a:solidFill>
              <a:srgbClr val="E3A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1623749" y="5040857"/>
            <a:ext cx="382309" cy="0"/>
          </a:xfrm>
          <a:prstGeom prst="line">
            <a:avLst/>
          </a:prstGeom>
          <a:ln w="25400">
            <a:solidFill>
              <a:srgbClr val="E3AF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110480" y="2354849"/>
            <a:ext cx="203200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Medium" panose="020B0600000000000000" pitchFamily="34" charset="-122"/>
              </a:rPr>
              <a:t>Part 03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10760" y="3260580"/>
            <a:ext cx="2667001" cy="7078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13000"/>
                    </a:srgbClr>
                  </a:outerShdw>
                </a:effectLst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Heavy" panose="020B0A00000000000000" pitchFamily="34" charset="-122"/>
              </a:rPr>
              <a:t>核心代码及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13000"/>
                    </a:srgbClr>
                  </a:outerShdw>
                </a:effectLst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Heavy" panose="020B0A00000000000000" pitchFamily="34" charset="-122"/>
              </a:rPr>
              <a:t>效果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000000">
                    <a:alpha val="13000"/>
                  </a:srgbClr>
                </a:outerShdw>
              </a:effectLst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  <a:sym typeface="思源黑体 CN Heavy" panose="020B0A00000000000000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48680" y="3074901"/>
            <a:ext cx="3429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810760" y="3968466"/>
            <a:ext cx="2667001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79082" y="627993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核心代码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pic>
        <p:nvPicPr>
          <p:cNvPr id="8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45135" y="2251075"/>
            <a:ext cx="5588000" cy="2355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096000" y="2391410"/>
            <a:ext cx="6021070" cy="171894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/>
          <p:cNvSpPr txBox="1"/>
          <p:nvPr/>
        </p:nvSpPr>
        <p:spPr>
          <a:xfrm>
            <a:off x="844550" y="5005705"/>
            <a:ext cx="1710690" cy="922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r>
              <a:rPr lang="zh-CN" altLang="en-US">
                <a:ln/>
                <a:solidFill>
                  <a:schemeClr val="accent4"/>
                </a:solidFill>
              </a:rPr>
              <a:t>创建窗口并实现各函数的嵌套运用</a:t>
            </a:r>
            <a:endParaRPr lang="zh-CN" altLang="en-US">
              <a:ln/>
              <a:solidFill>
                <a:schemeClr val="accent4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658610" y="50057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r>
              <a:rPr lang="zh-CN" altLang="en-US">
                <a:ln/>
                <a:solidFill>
                  <a:schemeClr val="accent4"/>
                </a:solidFill>
              </a:rPr>
              <a:t>提前声明各函数</a:t>
            </a:r>
            <a:endParaRPr lang="zh-CN" altLang="en-US">
              <a:ln/>
              <a:solidFill>
                <a:schemeClr val="accent4"/>
              </a:solidFill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"/>
          <p:cNvSpPr>
            <a:spLocks noChangeArrowheads="1"/>
          </p:cNvSpPr>
          <p:nvPr/>
        </p:nvSpPr>
        <p:spPr bwMode="auto">
          <a:xfrm>
            <a:off x="7444454" y="2306734"/>
            <a:ext cx="3472295" cy="3689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200">
              <a:lnSpc>
                <a:spcPct val="150000"/>
              </a:lnSpc>
            </a:pPr>
            <a:endParaRPr lang="zh-CN" altLang="zh-CN" sz="16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6" name="文本框 22"/>
          <p:cNvSpPr txBox="1"/>
          <p:nvPr/>
        </p:nvSpPr>
        <p:spPr>
          <a:xfrm>
            <a:off x="7346229" y="1906624"/>
            <a:ext cx="309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79081" y="627993"/>
            <a:ext cx="3211375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kern="1200" cap="none" spc="400" normalizeH="0" baseline="0" noProof="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效果</a:t>
            </a:r>
            <a:endParaRPr kumimoji="0" lang="zh-CN" altLang="en-US" sz="4800" b="0" i="0" kern="1200" cap="none" spc="400" normalizeH="0" baseline="0" noProof="0" dirty="0">
              <a:solidFill>
                <a:schemeClr val="accent2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pic>
        <p:nvPicPr>
          <p:cNvPr id="2" name="图片 1" descr="屏幕截图 2023-12-23 1403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2985" y="1808480"/>
            <a:ext cx="4760595" cy="399732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6155690" y="2358390"/>
            <a:ext cx="5538470" cy="238569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indent="0"/>
            <a:r>
              <a:rPr lang="zh-CN" b="0">
                <a:ln/>
                <a:solidFill>
                  <a:schemeClr val="accent4"/>
                </a:solidFill>
                <a:effectLst/>
                <a:ea typeface="宋体" panose="02010600030101010101" pitchFamily="2" charset="-122"/>
              </a:rPr>
              <a:t>能够实现悔棋、重开、后手、退出功能的实现，并通过三层博弈树在一定程度上战胜人类玩家。</a:t>
            </a:r>
            <a:endParaRPr lang="zh-CN" altLang="en-US" b="0">
              <a:ln/>
              <a:solidFill>
                <a:schemeClr val="accent4"/>
              </a:solidFill>
              <a:effectLst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110480" y="2354849"/>
            <a:ext cx="203200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Medium" panose="020B0600000000000000" pitchFamily="34" charset="-122"/>
              </a:rPr>
              <a:t>Part 04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10760" y="3260580"/>
            <a:ext cx="2667001" cy="7078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dirty="0">
                <a:effectLst>
                  <a:outerShdw blurRad="38100" dist="38100" dir="2700000" algn="tl">
                    <a:srgbClr val="000000">
                      <a:alpha val="13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Heavy" panose="020B0A00000000000000" pitchFamily="34" charset="-122"/>
              </a:rPr>
              <a:t>测试与</a:t>
            </a:r>
            <a:r>
              <a:rPr lang="zh-CN" altLang="en-US" sz="4000" dirty="0">
                <a:effectLst>
                  <a:outerShdw blurRad="38100" dist="38100" dir="2700000" algn="tl">
                    <a:srgbClr val="000000">
                      <a:alpha val="13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Heavy" panose="020B0A00000000000000" pitchFamily="34" charset="-122"/>
              </a:rPr>
              <a:t>反思</a:t>
            </a:r>
            <a:endParaRPr lang="zh-CN" altLang="en-US" sz="4000" dirty="0">
              <a:effectLst>
                <a:outerShdw blurRad="38100" dist="38100" dir="2700000" algn="tl">
                  <a:srgbClr val="000000">
                    <a:alpha val="13000"/>
                  </a:srgbClr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  <a:sym typeface="思源黑体 CN Heavy" panose="020B0A00000000000000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48680" y="3074901"/>
            <a:ext cx="3429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810760" y="3968466"/>
            <a:ext cx="2667001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79082" y="627993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测试</a:t>
            </a:r>
            <a:r>
              <a:rPr kumimoji="0" lang="en-US" altLang="zh-CN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1</a:t>
            </a: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：单元</a:t>
            </a: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测试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94030" y="2424430"/>
            <a:ext cx="5554345" cy="2245995"/>
          </a:xfrm>
          <a:prstGeom prst="rect">
            <a:avLst/>
          </a:prstGeom>
        </p:spPr>
      </p:pic>
      <p:pic>
        <p:nvPicPr>
          <p:cNvPr id="9" name="图片 8" descr="屏幕截图 2023-12-23 2017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670" y="4827270"/>
            <a:ext cx="4295775" cy="180975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846570" y="2172970"/>
            <a:ext cx="4913630" cy="23158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2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通过调试过程中</a:t>
            </a:r>
            <a:endParaRPr lang="zh-CN" altLang="en-US" sz="24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ctr"/>
            <a:r>
              <a:rPr lang="zh-CN" altLang="en-US" sz="2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设置断点</a:t>
            </a:r>
            <a:endParaRPr lang="zh-CN" altLang="en-US" sz="24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ctr"/>
            <a:r>
              <a:rPr lang="zh-CN" altLang="en-US" sz="2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测试不同函数模块的</a:t>
            </a:r>
            <a:endParaRPr lang="zh-CN" altLang="en-US" sz="24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ctr"/>
            <a:r>
              <a:rPr lang="zh-CN" altLang="en-US" sz="2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运行情况</a:t>
            </a:r>
            <a:endParaRPr lang="zh-CN" altLang="en-US" sz="24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621520" y="31470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2079082" y="627993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测试</a:t>
            </a:r>
            <a:r>
              <a:rPr kumimoji="0" lang="en-US" altLang="zh-CN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2</a:t>
            </a: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：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可用性</a:t>
            </a: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测试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pic>
        <p:nvPicPr>
          <p:cNvPr id="15" name="图片 14" descr="屏幕截图 2023-12-23 1914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9385" y="2832100"/>
            <a:ext cx="3641090" cy="387985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5168265" y="2436495"/>
            <a:ext cx="7167245" cy="230886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本人与其对战多局</a:t>
            </a:r>
            <a:endParaRPr lang="zh-CN" altLang="en-US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algn="ctr"/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皆无赢手</a:t>
            </a:r>
            <a:endParaRPr lang="zh-CN" altLang="en-US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algn="ctr"/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反映我的棋艺之菜的同时</a:t>
            </a:r>
            <a:endParaRPr lang="zh-CN" altLang="en-US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  <a:p>
            <a:pPr algn="ctr"/>
            <a:r>
              <a:rPr lang="zh-CN" altLang="en-US" sz="4000" b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一定程度上体现其可用性</a:t>
            </a:r>
            <a:endParaRPr lang="zh-CN" altLang="en-US" sz="4000" b="1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pic>
        <p:nvPicPr>
          <p:cNvPr id="17" name="图片 16" descr="屏幕截图 2023-12-23 1914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3350" y="3416935"/>
            <a:ext cx="3228975" cy="3441065"/>
          </a:xfrm>
          <a:prstGeom prst="rect">
            <a:avLst/>
          </a:prstGeom>
        </p:spPr>
      </p:pic>
      <p:pic>
        <p:nvPicPr>
          <p:cNvPr id="18" name="图片 17" descr="屏幕截图 2023-12-23 1914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505" y="3700145"/>
            <a:ext cx="2826385" cy="301180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664414" y="1571946"/>
            <a:ext cx="4006922" cy="4263775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66000">
                <a:schemeClr val="accent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1"/>
          <p:cNvSpPr>
            <a:spLocks noChangeArrowheads="1"/>
          </p:cNvSpPr>
          <p:nvPr/>
        </p:nvSpPr>
        <p:spPr bwMode="auto">
          <a:xfrm>
            <a:off x="2432860" y="2764312"/>
            <a:ext cx="2328370" cy="2954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200">
              <a:lnSpc>
                <a:spcPct val="150000"/>
              </a:lnSpc>
            </a:pPr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1</a:t>
            </a:r>
            <a:r>
              <a:rPr lang="zh-CN" altLang="en-US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，从结构上来说博弈树只能推演到第三层，严密性还需要</a:t>
            </a:r>
            <a:r>
              <a:rPr lang="zh-CN" altLang="en-US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改进。</a:t>
            </a:r>
            <a:endParaRPr lang="zh-CN" altLang="en-US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 defTabSz="1219200">
              <a:lnSpc>
                <a:spcPct val="150000"/>
              </a:lnSpc>
            </a:pPr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2</a:t>
            </a:r>
            <a:r>
              <a:rPr lang="zh-CN" altLang="en-US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，经过半个多月的敲代码还是没能实现用</a:t>
            </a:r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raylib</a:t>
            </a:r>
            <a:r>
              <a:rPr lang="zh-CN" altLang="en-US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库实现五子棋界面。最后查找资料用了</a:t>
            </a:r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cpp</a:t>
            </a:r>
            <a:r>
              <a:rPr lang="zh-CN" altLang="en-US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的</a:t>
            </a:r>
            <a:r>
              <a:rPr lang="en-US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graphics</a:t>
            </a:r>
            <a:r>
              <a:rPr lang="zh-CN" altLang="en-US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库，效果</a:t>
            </a:r>
            <a:r>
              <a:rPr lang="zh-CN" altLang="en-US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奇好。</a:t>
            </a:r>
            <a:endParaRPr lang="zh-CN" altLang="en-US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4" name="文本框 22"/>
          <p:cNvSpPr txBox="1"/>
          <p:nvPr/>
        </p:nvSpPr>
        <p:spPr>
          <a:xfrm>
            <a:off x="2176145" y="2114550"/>
            <a:ext cx="2364740" cy="55753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项目</a:t>
            </a:r>
            <a:r>
              <a:rPr lang="zh-CN" alt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尚不成熟</a:t>
            </a:r>
            <a:endParaRPr lang="zh-CN" altLang="en-US" sz="24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79082" y="627993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反思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730365" y="1459230"/>
            <a:ext cx="4761230" cy="23069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7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望老师</a:t>
            </a:r>
            <a:endParaRPr lang="zh-CN" altLang="en-US" sz="72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ctr"/>
            <a:r>
              <a:rPr lang="zh-CN" altLang="en-US" sz="7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批评</a:t>
            </a:r>
            <a:r>
              <a:rPr lang="zh-CN" altLang="en-US" sz="7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指正！</a:t>
            </a:r>
            <a:endParaRPr lang="zh-CN" altLang="en-US" sz="72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100000"/>
                </a:schemeClr>
              </a:gs>
              <a:gs pos="0">
                <a:schemeClr val="tx1">
                  <a:alpha val="40000"/>
                </a:schemeClr>
              </a:gs>
            </a:gsLst>
            <a:lin ang="108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宋体 CN Light" panose="02020300000000000000" pitchFamily="18" charset="-122"/>
              <a:ea typeface="思源黑体 CN Medium" panose="020B0600000000000000" pitchFamily="34" charset="-122"/>
              <a:cs typeface="+mn-cs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2965291" y="2367156"/>
            <a:ext cx="1898733" cy="1968198"/>
            <a:chOff x="2965291" y="2367156"/>
            <a:chExt cx="1898733" cy="1968198"/>
          </a:xfrm>
        </p:grpSpPr>
        <p:sp>
          <p:nvSpPr>
            <p:cNvPr id="25" name="文本框 24"/>
            <p:cNvSpPr txBox="1"/>
            <p:nvPr/>
          </p:nvSpPr>
          <p:spPr>
            <a:xfrm>
              <a:off x="2965291" y="2367156"/>
              <a:ext cx="1898733" cy="1968198"/>
            </a:xfrm>
            <a:custGeom>
              <a:avLst/>
              <a:gdLst/>
              <a:ahLst/>
              <a:cxnLst/>
              <a:rect l="l" t="t" r="r" b="b"/>
              <a:pathLst>
                <a:path w="1898733" h="1968198">
                  <a:moveTo>
                    <a:pt x="768335" y="0"/>
                  </a:moveTo>
                  <a:lnTo>
                    <a:pt x="1090403" y="12630"/>
                  </a:lnTo>
                  <a:cubicBezTo>
                    <a:pt x="1087597" y="23857"/>
                    <a:pt x="1083737" y="39294"/>
                    <a:pt x="1078826" y="58940"/>
                  </a:cubicBezTo>
                  <a:cubicBezTo>
                    <a:pt x="1073914" y="78587"/>
                    <a:pt x="1067950" y="100339"/>
                    <a:pt x="1060933" y="124196"/>
                  </a:cubicBezTo>
                  <a:lnTo>
                    <a:pt x="1239860" y="124196"/>
                  </a:lnTo>
                  <a:lnTo>
                    <a:pt x="1239860" y="886215"/>
                  </a:lnTo>
                  <a:lnTo>
                    <a:pt x="1404052" y="827275"/>
                  </a:lnTo>
                  <a:cubicBezTo>
                    <a:pt x="1418086" y="853938"/>
                    <a:pt x="1433522" y="888671"/>
                    <a:pt x="1450363" y="931473"/>
                  </a:cubicBezTo>
                  <a:cubicBezTo>
                    <a:pt x="1467203" y="974276"/>
                    <a:pt x="1484745" y="1019534"/>
                    <a:pt x="1502988" y="1067247"/>
                  </a:cubicBezTo>
                  <a:lnTo>
                    <a:pt x="1502988" y="686238"/>
                  </a:lnTo>
                  <a:lnTo>
                    <a:pt x="1311431" y="686238"/>
                  </a:lnTo>
                  <a:lnTo>
                    <a:pt x="1311431" y="357854"/>
                  </a:lnTo>
                  <a:lnTo>
                    <a:pt x="1502988" y="357854"/>
                  </a:lnTo>
                  <a:lnTo>
                    <a:pt x="1502988" y="10525"/>
                  </a:lnTo>
                  <a:lnTo>
                    <a:pt x="1801902" y="18945"/>
                  </a:lnTo>
                  <a:lnTo>
                    <a:pt x="1801902" y="357854"/>
                  </a:lnTo>
                  <a:lnTo>
                    <a:pt x="1898733" y="357854"/>
                  </a:lnTo>
                  <a:lnTo>
                    <a:pt x="1898733" y="686238"/>
                  </a:lnTo>
                  <a:lnTo>
                    <a:pt x="1801902" y="686238"/>
                  </a:lnTo>
                  <a:lnTo>
                    <a:pt x="1801902" y="1654549"/>
                  </a:lnTo>
                  <a:cubicBezTo>
                    <a:pt x="1801902" y="1709280"/>
                    <a:pt x="1796990" y="1754538"/>
                    <a:pt x="1787167" y="1790324"/>
                  </a:cubicBezTo>
                  <a:cubicBezTo>
                    <a:pt x="1777343" y="1826109"/>
                    <a:pt x="1761205" y="1854878"/>
                    <a:pt x="1738751" y="1876630"/>
                  </a:cubicBezTo>
                  <a:cubicBezTo>
                    <a:pt x="1716298" y="1898381"/>
                    <a:pt x="1686126" y="1914871"/>
                    <a:pt x="1648235" y="1926098"/>
                  </a:cubicBezTo>
                  <a:cubicBezTo>
                    <a:pt x="1610345" y="1937324"/>
                    <a:pt x="1563332" y="1945745"/>
                    <a:pt x="1507198" y="1951358"/>
                  </a:cubicBezTo>
                  <a:lnTo>
                    <a:pt x="1416682" y="1959778"/>
                  </a:lnTo>
                  <a:lnTo>
                    <a:pt x="1311431" y="1618764"/>
                  </a:lnTo>
                  <a:lnTo>
                    <a:pt x="1383002" y="1614554"/>
                  </a:lnTo>
                  <a:cubicBezTo>
                    <a:pt x="1423699" y="1611747"/>
                    <a:pt x="1453871" y="1601924"/>
                    <a:pt x="1473518" y="1585084"/>
                  </a:cubicBezTo>
                  <a:cubicBezTo>
                    <a:pt x="1493165" y="1568243"/>
                    <a:pt x="1502988" y="1538071"/>
                    <a:pt x="1502988" y="1494568"/>
                  </a:cubicBezTo>
                  <a:lnTo>
                    <a:pt x="1502988" y="1357741"/>
                  </a:lnTo>
                  <a:lnTo>
                    <a:pt x="1385107" y="1406156"/>
                  </a:lnTo>
                  <a:cubicBezTo>
                    <a:pt x="1375283" y="1378090"/>
                    <a:pt x="1364408" y="1346865"/>
                    <a:pt x="1352479" y="1312483"/>
                  </a:cubicBezTo>
                  <a:cubicBezTo>
                    <a:pt x="1340551" y="1278101"/>
                    <a:pt x="1328271" y="1243017"/>
                    <a:pt x="1315641" y="1207232"/>
                  </a:cubicBezTo>
                  <a:cubicBezTo>
                    <a:pt x="1303011" y="1171446"/>
                    <a:pt x="1290030" y="1135661"/>
                    <a:pt x="1276698" y="1099875"/>
                  </a:cubicBezTo>
                  <a:cubicBezTo>
                    <a:pt x="1263366" y="1064090"/>
                    <a:pt x="1251087" y="1030059"/>
                    <a:pt x="1239860" y="997782"/>
                  </a:cubicBezTo>
                  <a:lnTo>
                    <a:pt x="1239860" y="1721910"/>
                  </a:lnTo>
                  <a:cubicBezTo>
                    <a:pt x="1239860" y="1771027"/>
                    <a:pt x="1236352" y="1809970"/>
                    <a:pt x="1229335" y="1838739"/>
                  </a:cubicBezTo>
                  <a:cubicBezTo>
                    <a:pt x="1222318" y="1867508"/>
                    <a:pt x="1211092" y="1890312"/>
                    <a:pt x="1195655" y="1907152"/>
                  </a:cubicBezTo>
                  <a:cubicBezTo>
                    <a:pt x="1180218" y="1923993"/>
                    <a:pt x="1159869" y="1935921"/>
                    <a:pt x="1134609" y="1942938"/>
                  </a:cubicBezTo>
                  <a:cubicBezTo>
                    <a:pt x="1109349" y="1949955"/>
                    <a:pt x="1078475" y="1954866"/>
                    <a:pt x="1041988" y="1957673"/>
                  </a:cubicBezTo>
                  <a:lnTo>
                    <a:pt x="919896" y="1968198"/>
                  </a:lnTo>
                  <a:lnTo>
                    <a:pt x="827275" y="1667180"/>
                  </a:lnTo>
                  <a:lnTo>
                    <a:pt x="907266" y="1662970"/>
                  </a:lnTo>
                  <a:cubicBezTo>
                    <a:pt x="935333" y="1660163"/>
                    <a:pt x="955331" y="1653848"/>
                    <a:pt x="967259" y="1644024"/>
                  </a:cubicBezTo>
                  <a:cubicBezTo>
                    <a:pt x="979188" y="1634201"/>
                    <a:pt x="985152" y="1615256"/>
                    <a:pt x="985152" y="1587189"/>
                  </a:cubicBezTo>
                  <a:lnTo>
                    <a:pt x="985152" y="1393526"/>
                  </a:lnTo>
                  <a:lnTo>
                    <a:pt x="951472" y="1393526"/>
                  </a:lnTo>
                  <a:cubicBezTo>
                    <a:pt x="931825" y="1445450"/>
                    <a:pt x="908670" y="1497725"/>
                    <a:pt x="882006" y="1550351"/>
                  </a:cubicBezTo>
                  <a:cubicBezTo>
                    <a:pt x="855342" y="1602976"/>
                    <a:pt x="825872" y="1653497"/>
                    <a:pt x="793595" y="1701913"/>
                  </a:cubicBezTo>
                  <a:cubicBezTo>
                    <a:pt x="761318" y="1750328"/>
                    <a:pt x="727287" y="1795937"/>
                    <a:pt x="691501" y="1838739"/>
                  </a:cubicBezTo>
                  <a:cubicBezTo>
                    <a:pt x="655716" y="1881541"/>
                    <a:pt x="619579" y="1919081"/>
                    <a:pt x="583092" y="1951358"/>
                  </a:cubicBezTo>
                  <a:lnTo>
                    <a:pt x="385220" y="1764011"/>
                  </a:lnTo>
                  <a:lnTo>
                    <a:pt x="347330" y="1795586"/>
                  </a:lnTo>
                  <a:cubicBezTo>
                    <a:pt x="322069" y="1818040"/>
                    <a:pt x="296458" y="1841897"/>
                    <a:pt x="270496" y="1867157"/>
                  </a:cubicBezTo>
                  <a:cubicBezTo>
                    <a:pt x="244534" y="1892417"/>
                    <a:pt x="223835" y="1912766"/>
                    <a:pt x="208398" y="1928203"/>
                  </a:cubicBezTo>
                  <a:lnTo>
                    <a:pt x="27366" y="1684020"/>
                  </a:lnTo>
                  <a:cubicBezTo>
                    <a:pt x="45609" y="1661566"/>
                    <a:pt x="61046" y="1640867"/>
                    <a:pt x="73676" y="1621921"/>
                  </a:cubicBezTo>
                  <a:cubicBezTo>
                    <a:pt x="86306" y="1602976"/>
                    <a:pt x="96130" y="1584031"/>
                    <a:pt x="103147" y="1565086"/>
                  </a:cubicBezTo>
                  <a:cubicBezTo>
                    <a:pt x="110163" y="1546141"/>
                    <a:pt x="115075" y="1525441"/>
                    <a:pt x="117882" y="1502988"/>
                  </a:cubicBezTo>
                  <a:cubicBezTo>
                    <a:pt x="120689" y="1480534"/>
                    <a:pt x="122092" y="1453870"/>
                    <a:pt x="122092" y="1422997"/>
                  </a:cubicBezTo>
                  <a:lnTo>
                    <a:pt x="122092" y="924106"/>
                  </a:lnTo>
                  <a:lnTo>
                    <a:pt x="0" y="924106"/>
                  </a:lnTo>
                  <a:lnTo>
                    <a:pt x="0" y="589407"/>
                  </a:lnTo>
                  <a:lnTo>
                    <a:pt x="408375" y="589407"/>
                  </a:lnTo>
                  <a:lnTo>
                    <a:pt x="408375" y="1355636"/>
                  </a:lnTo>
                  <a:cubicBezTo>
                    <a:pt x="422409" y="1344409"/>
                    <a:pt x="434688" y="1334235"/>
                    <a:pt x="445213" y="1325113"/>
                  </a:cubicBezTo>
                  <a:cubicBezTo>
                    <a:pt x="455738" y="1315991"/>
                    <a:pt x="464509" y="1309325"/>
                    <a:pt x="471526" y="1305115"/>
                  </a:cubicBezTo>
                  <a:cubicBezTo>
                    <a:pt x="478543" y="1300905"/>
                    <a:pt x="482753" y="1299853"/>
                    <a:pt x="484156" y="1301958"/>
                  </a:cubicBezTo>
                  <a:cubicBezTo>
                    <a:pt x="485560" y="1304063"/>
                    <a:pt x="483454" y="1310027"/>
                    <a:pt x="477841" y="1319851"/>
                  </a:cubicBezTo>
                  <a:lnTo>
                    <a:pt x="488366" y="1665075"/>
                  </a:lnTo>
                  <a:cubicBezTo>
                    <a:pt x="530467" y="1624377"/>
                    <a:pt x="567655" y="1581224"/>
                    <a:pt x="599933" y="1535616"/>
                  </a:cubicBezTo>
                  <a:cubicBezTo>
                    <a:pt x="632210" y="1490007"/>
                    <a:pt x="660277" y="1442644"/>
                    <a:pt x="684134" y="1393526"/>
                  </a:cubicBezTo>
                  <a:lnTo>
                    <a:pt x="515732" y="1393526"/>
                  </a:lnTo>
                  <a:lnTo>
                    <a:pt x="515732" y="1103033"/>
                  </a:lnTo>
                  <a:lnTo>
                    <a:pt x="578882" y="1103033"/>
                  </a:lnTo>
                  <a:lnTo>
                    <a:pt x="578882" y="124196"/>
                  </a:lnTo>
                  <a:lnTo>
                    <a:pt x="745179" y="124196"/>
                  </a:lnTo>
                  <a:cubicBezTo>
                    <a:pt x="750793" y="100339"/>
                    <a:pt x="755354" y="77535"/>
                    <a:pt x="758862" y="55783"/>
                  </a:cubicBezTo>
                  <a:cubicBezTo>
                    <a:pt x="762370" y="34031"/>
                    <a:pt x="765528" y="15437"/>
                    <a:pt x="768335" y="0"/>
                  </a:cubicBezTo>
                  <a:close/>
                  <a:moveTo>
                    <a:pt x="848325" y="383114"/>
                  </a:moveTo>
                  <a:lnTo>
                    <a:pt x="848325" y="494681"/>
                  </a:lnTo>
                  <a:lnTo>
                    <a:pt x="985152" y="494681"/>
                  </a:lnTo>
                  <a:lnTo>
                    <a:pt x="985152" y="383114"/>
                  </a:lnTo>
                  <a:lnTo>
                    <a:pt x="848325" y="383114"/>
                  </a:lnTo>
                  <a:close/>
                  <a:moveTo>
                    <a:pt x="848325" y="686238"/>
                  </a:moveTo>
                  <a:lnTo>
                    <a:pt x="848325" y="793594"/>
                  </a:lnTo>
                  <a:lnTo>
                    <a:pt x="985152" y="793594"/>
                  </a:lnTo>
                  <a:lnTo>
                    <a:pt x="985152" y="686238"/>
                  </a:lnTo>
                  <a:lnTo>
                    <a:pt x="848325" y="686238"/>
                  </a:lnTo>
                  <a:close/>
                  <a:moveTo>
                    <a:pt x="848325" y="983047"/>
                  </a:moveTo>
                  <a:lnTo>
                    <a:pt x="848325" y="1103033"/>
                  </a:lnTo>
                  <a:lnTo>
                    <a:pt x="985152" y="1103033"/>
                  </a:lnTo>
                  <a:lnTo>
                    <a:pt x="985152" y="983047"/>
                  </a:lnTo>
                  <a:lnTo>
                    <a:pt x="848325" y="98304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100000">
                  <a:srgbClr val="0D0D0D"/>
                </a:gs>
              </a:gsLst>
              <a:lin ang="0" scaled="1"/>
              <a:tileRect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 sz="16600" dirty="0">
                <a:gradFill flip="none" rotWithShape="1">
                  <a:gsLst>
                    <a:gs pos="0">
                      <a:schemeClr val="accent6"/>
                    </a:gs>
                    <a:gs pos="100000">
                      <a:srgbClr val="0D0D0D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8098708">
              <a:off x="2994635" y="2432607"/>
              <a:ext cx="316022" cy="316022"/>
            </a:xfrm>
            <a:prstGeom prst="rect">
              <a:avLst/>
            </a:prstGeom>
            <a:gradFill flip="none" rotWithShape="1">
              <a:gsLst>
                <a:gs pos="14000">
                  <a:schemeClr val="accent4"/>
                </a:gs>
                <a:gs pos="50000">
                  <a:schemeClr val="accent5"/>
                </a:gs>
                <a:gs pos="93000">
                  <a:schemeClr val="accent6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  <a:effectLst>
              <a:outerShdw blurRad="139700" sx="102000" sy="102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440708" y="2105561"/>
            <a:ext cx="2292615" cy="264687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16600" dirty="0">
                <a:gradFill flip="none" rotWithShape="1">
                  <a:gsLst>
                    <a:gs pos="0">
                      <a:schemeClr val="accent6"/>
                    </a:gs>
                    <a:gs pos="100000">
                      <a:srgbClr val="0D0D0D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谢</a:t>
            </a:r>
            <a:endParaRPr lang="zh-CN" altLang="en-US" sz="16600" dirty="0">
              <a:gradFill flip="none" rotWithShape="1">
                <a:gsLst>
                  <a:gs pos="0">
                    <a:schemeClr val="accent6"/>
                  </a:gs>
                  <a:gs pos="100000">
                    <a:srgbClr val="0D0D0D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928624" y="2084610"/>
            <a:ext cx="2292615" cy="264687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16600" dirty="0">
                <a:gradFill flip="none" rotWithShape="1">
                  <a:gsLst>
                    <a:gs pos="0">
                      <a:schemeClr val="accent6"/>
                    </a:gs>
                    <a:gs pos="100000">
                      <a:srgbClr val="0D0D0D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观</a:t>
            </a:r>
            <a:endParaRPr lang="zh-CN" altLang="en-US" sz="16600" dirty="0">
              <a:gradFill flip="none" rotWithShape="1">
                <a:gsLst>
                  <a:gs pos="0">
                    <a:schemeClr val="accent6"/>
                  </a:gs>
                  <a:gs pos="100000">
                    <a:srgbClr val="0D0D0D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480300" y="2105561"/>
            <a:ext cx="2292615" cy="2646878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16600" dirty="0">
                <a:gradFill flip="none" rotWithShape="1">
                  <a:gsLst>
                    <a:gs pos="0">
                      <a:schemeClr val="accent6"/>
                    </a:gs>
                    <a:gs pos="100000">
                      <a:srgbClr val="0D0D0D"/>
                    </a:gs>
                  </a:gsLst>
                  <a:lin ang="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看</a:t>
            </a:r>
            <a:endParaRPr lang="zh-CN" altLang="en-US" sz="16600" dirty="0">
              <a:gradFill flip="none" rotWithShape="1">
                <a:gsLst>
                  <a:gs pos="0">
                    <a:schemeClr val="accent6"/>
                  </a:gs>
                  <a:gs pos="100000">
                    <a:srgbClr val="0D0D0D"/>
                  </a:gs>
                </a:gsLst>
                <a:lin ang="0" scaled="1"/>
                <a:tileRect/>
              </a:gra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313086" y="5016763"/>
            <a:ext cx="3565829" cy="56035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28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汇报人：</a:t>
            </a:r>
            <a:r>
              <a:rPr lang="en-US" altLang="zh-CN" sz="28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XXX</a:t>
            </a:r>
            <a:endParaRPr lang="en-US" altLang="zh-CN" sz="28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pic>
        <p:nvPicPr>
          <p:cNvPr id="3" name="图片 2" descr="图片包含 水, 日落, 大型, 背景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340" y="5191141"/>
            <a:ext cx="4629968" cy="5098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06055" y="1821180"/>
            <a:ext cx="1435397" cy="363176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1500" dirty="0">
                <a:solidFill>
                  <a:schemeClr val="accent2"/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  <a:cs typeface="思源黑体 CN Medium" panose="020B0600000000000000" pitchFamily="34" charset="-122"/>
              </a:rPr>
              <a:t>目录</a:t>
            </a:r>
            <a:endParaRPr lang="zh-CN" altLang="en-US" sz="11500" dirty="0">
              <a:solidFill>
                <a:schemeClr val="accent2"/>
              </a:solidFill>
              <a:latin typeface="思源宋体 CN Light" panose="02020300000000000000" pitchFamily="18" charset="-122"/>
              <a:ea typeface="思源宋体 CN Light" panose="02020300000000000000" pitchFamily="18" charset="-122"/>
              <a:cs typeface="思源黑体 CN Medium" panose="020B06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09336" y="2111289"/>
            <a:ext cx="738664" cy="3051544"/>
          </a:xfrm>
          <a:prstGeom prst="rect">
            <a:avLst/>
          </a:prstGeom>
          <a:noFill/>
        </p:spPr>
        <p:txBody>
          <a:bodyPr vert="eaVert" wrap="square" rtlCol="0">
            <a:noAutofit/>
          </a:bodyPr>
          <a:lstStyle/>
          <a:p>
            <a:r>
              <a:rPr kumimoji="0" lang="en-US" altLang="zh-CN" sz="3600" b="0" i="0" u="none" strike="noStrike" kern="1200" cap="none" spc="3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宋体 CN Light" panose="02020300000000000000" pitchFamily="18" charset="-122"/>
                <a:ea typeface="思源宋体 CN Light" panose="02020300000000000000" pitchFamily="18" charset="-122"/>
                <a:cs typeface="思源黑体 CN Medium" panose="020B0600000000000000" pitchFamily="34" charset="-122"/>
              </a:rPr>
              <a:t>CONTENTS</a:t>
            </a:r>
            <a:endParaRPr kumimoji="0" lang="zh-CN" altLang="en-US" sz="3600" b="0" i="0" u="none" strike="noStrike" kern="1200" cap="none" spc="3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宋体 CN Light" panose="02020300000000000000" pitchFamily="18" charset="-122"/>
              <a:ea typeface="思源宋体 CN Light" panose="02020300000000000000" pitchFamily="18" charset="-122"/>
              <a:cs typeface="思源黑体 CN Medium" panose="020B06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020260" y="1477524"/>
            <a:ext cx="231871" cy="3276600"/>
            <a:chOff x="4399082" y="1624876"/>
            <a:chExt cx="231871" cy="3276600"/>
          </a:xfrm>
        </p:grpSpPr>
        <p:cxnSp>
          <p:nvCxnSpPr>
            <p:cNvPr id="9" name="直接连接符 8"/>
            <p:cNvCxnSpPr/>
            <p:nvPr/>
          </p:nvCxnSpPr>
          <p:spPr>
            <a:xfrm rot="5400000" flipV="1">
              <a:off x="2992653" y="3263176"/>
              <a:ext cx="327660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6"/>
                  </a:gs>
                  <a:gs pos="100000">
                    <a:srgbClr val="F6AA43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rot="5400000" flipV="1">
              <a:off x="3608507" y="2415451"/>
              <a:ext cx="1581150" cy="0"/>
            </a:xfrm>
            <a:prstGeom prst="line">
              <a:avLst/>
            </a:prstGeom>
            <a:ln w="38100">
              <a:gradFill flip="none" rotWithShape="1">
                <a:gsLst>
                  <a:gs pos="29000">
                    <a:schemeClr val="accent6"/>
                  </a:gs>
                  <a:gs pos="100000">
                    <a:srgbClr val="F6AA43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6"/>
          <p:cNvSpPr txBox="1"/>
          <p:nvPr/>
        </p:nvSpPr>
        <p:spPr>
          <a:xfrm>
            <a:off x="8568782" y="873725"/>
            <a:ext cx="2244530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模块设计</a:t>
            </a:r>
            <a:endParaRPr kumimoji="0" lang="zh-CN" altLang="en-US" sz="36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760135" y="1460587"/>
            <a:ext cx="1861823" cy="27699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algn="dist"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7106360" y="794125"/>
            <a:ext cx="943350" cy="943350"/>
            <a:chOff x="7106360" y="794125"/>
            <a:chExt cx="943350" cy="943350"/>
          </a:xfrm>
        </p:grpSpPr>
        <p:sp>
          <p:nvSpPr>
            <p:cNvPr id="11" name="矩形: 圆角 10"/>
            <p:cNvSpPr/>
            <p:nvPr/>
          </p:nvSpPr>
          <p:spPr>
            <a:xfrm>
              <a:off x="7106360" y="794125"/>
              <a:ext cx="943350" cy="943350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226016" y="942634"/>
              <a:ext cx="760099" cy="64633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CN Medium" panose="020B0600000000000000" pitchFamily="34" charset="-122"/>
                </a:rPr>
                <a:t>01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8582752" y="2342530"/>
            <a:ext cx="2244530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>
              <a:defRPr/>
            </a:pPr>
            <a:r>
              <a:rPr lang="zh-CN" altLang="en-US" sz="3600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基本</a:t>
            </a:r>
            <a:r>
              <a:rPr lang="zh-CN" altLang="en-US" sz="3600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算法</a:t>
            </a:r>
            <a:endParaRPr lang="zh-CN" altLang="en-US" sz="3600" spc="4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106360" y="2268099"/>
            <a:ext cx="943350" cy="943350"/>
            <a:chOff x="7106360" y="2268099"/>
            <a:chExt cx="943350" cy="943350"/>
          </a:xfrm>
        </p:grpSpPr>
        <p:sp>
          <p:nvSpPr>
            <p:cNvPr id="14" name="矩形: 圆角 13"/>
            <p:cNvSpPr/>
            <p:nvPr/>
          </p:nvSpPr>
          <p:spPr>
            <a:xfrm>
              <a:off x="7106360" y="2268099"/>
              <a:ext cx="943350" cy="943350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226016" y="2416608"/>
              <a:ext cx="760099" cy="64633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CN Medium" panose="020B0600000000000000" pitchFamily="34" charset="-122"/>
                </a:rPr>
                <a:t>02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106360" y="3742073"/>
            <a:ext cx="943350" cy="943350"/>
            <a:chOff x="7106360" y="3742073"/>
            <a:chExt cx="943350" cy="943350"/>
          </a:xfrm>
        </p:grpSpPr>
        <p:sp>
          <p:nvSpPr>
            <p:cNvPr id="15" name="矩形: 圆角 14"/>
            <p:cNvSpPr/>
            <p:nvPr/>
          </p:nvSpPr>
          <p:spPr>
            <a:xfrm>
              <a:off x="7106360" y="3742073"/>
              <a:ext cx="943350" cy="943350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226016" y="3890582"/>
              <a:ext cx="760099" cy="64633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CN Medium" panose="020B0600000000000000" pitchFamily="34" charset="-122"/>
                </a:rPr>
                <a:t>03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106360" y="5216047"/>
            <a:ext cx="943350" cy="943350"/>
            <a:chOff x="7106360" y="5216047"/>
            <a:chExt cx="943350" cy="943350"/>
          </a:xfrm>
        </p:grpSpPr>
        <p:sp>
          <p:nvSpPr>
            <p:cNvPr id="16" name="矩形: 圆角 15"/>
            <p:cNvSpPr/>
            <p:nvPr/>
          </p:nvSpPr>
          <p:spPr>
            <a:xfrm>
              <a:off x="7106360" y="5216047"/>
              <a:ext cx="943350" cy="943350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226016" y="5364556"/>
              <a:ext cx="760099" cy="64633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思源黑体 CN Medium" panose="020B0600000000000000" pitchFamily="34" charset="-122"/>
                </a:rPr>
                <a:t>04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8568782" y="3875133"/>
            <a:ext cx="2244530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>
              <a:defRPr/>
            </a:pPr>
            <a:r>
              <a:rPr lang="zh-CN" altLang="en-US" sz="3600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核心代码及</a:t>
            </a:r>
            <a:r>
              <a:rPr lang="zh-CN" altLang="en-US" sz="3600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效果</a:t>
            </a:r>
            <a:endParaRPr lang="zh-CN" altLang="en-US" sz="3600" spc="4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510362" y="5407775"/>
            <a:ext cx="2244530" cy="6463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>
              <a:defRPr/>
            </a:pPr>
            <a:r>
              <a:rPr lang="zh-CN" altLang="en-US" sz="3600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测试及</a:t>
            </a:r>
            <a:r>
              <a:rPr lang="zh-CN" altLang="en-US" sz="3600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反思</a:t>
            </a:r>
            <a:endParaRPr lang="zh-CN" altLang="en-US" sz="3600" spc="4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696226" y="2913256"/>
            <a:ext cx="1872125" cy="27699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algn="dist">
              <a:defRPr/>
            </a:pPr>
            <a:endParaRPr lang="zh-CN" altLang="en-US" sz="12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696226" y="4430042"/>
            <a:ext cx="1872125" cy="27699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algn="dist">
              <a:defRPr/>
            </a:pPr>
            <a:endParaRPr lang="zh-CN" altLang="en-US" sz="12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696226" y="5867041"/>
            <a:ext cx="1872125" cy="27699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lvl="0" algn="dist">
              <a:defRPr/>
            </a:pPr>
            <a:endParaRPr lang="zh-CN" altLang="en-US" sz="12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110480" y="2354849"/>
            <a:ext cx="203200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Medium" panose="020B0600000000000000" pitchFamily="34" charset="-122"/>
              </a:rPr>
              <a:t>Part 01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10760" y="3260580"/>
            <a:ext cx="2667001" cy="7078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13000"/>
                    </a:srgbClr>
                  </a:outerShdw>
                </a:effectLst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Heavy" panose="020B0A00000000000000" pitchFamily="34" charset="-122"/>
              </a:rPr>
              <a:t>模块设计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000000">
                    <a:alpha val="13000"/>
                  </a:srgbClr>
                </a:outerShdw>
              </a:effectLst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  <a:sym typeface="思源黑体 CN Heavy" panose="020B0A00000000000000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48680" y="3074901"/>
            <a:ext cx="3429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810760" y="3968466"/>
            <a:ext cx="2667001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Module Design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79082" y="627993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各模块</a:t>
            </a: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概述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7200" y="3018986"/>
            <a:ext cx="2041449" cy="95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24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941083" y="2464267"/>
            <a:ext cx="2041449" cy="95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24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249566" y="1975249"/>
            <a:ext cx="2041449" cy="95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24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709231" y="4969679"/>
            <a:ext cx="2041449" cy="95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24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842929" y="3861771"/>
            <a:ext cx="2041449" cy="95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24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9" name="爆炸形 2 8"/>
          <p:cNvSpPr/>
          <p:nvPr/>
        </p:nvSpPr>
        <p:spPr>
          <a:xfrm>
            <a:off x="5036185" y="141605"/>
            <a:ext cx="3279775" cy="3277235"/>
          </a:xfrm>
          <a:prstGeom prst="irregularSeal2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爆炸形 2 9"/>
          <p:cNvSpPr/>
          <p:nvPr>
            <p:custDataLst>
              <p:tags r:id="rId1"/>
            </p:custDataLst>
          </p:nvPr>
        </p:nvSpPr>
        <p:spPr>
          <a:xfrm>
            <a:off x="457200" y="2283460"/>
            <a:ext cx="3643630" cy="3641090"/>
          </a:xfrm>
          <a:prstGeom prst="irregularSeal2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绘制界面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爆炸形 2 30"/>
          <p:cNvSpPr/>
          <p:nvPr>
            <p:custDataLst>
              <p:tags r:id="rId2"/>
            </p:custDataLst>
          </p:nvPr>
        </p:nvSpPr>
        <p:spPr>
          <a:xfrm>
            <a:off x="8571230" y="2274570"/>
            <a:ext cx="3569970" cy="3833495"/>
          </a:xfrm>
          <a:prstGeom prst="irregularSeal2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估值及核心算法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爆炸形 2 31"/>
          <p:cNvSpPr/>
          <p:nvPr>
            <p:custDataLst>
              <p:tags r:id="rId3"/>
            </p:custDataLst>
          </p:nvPr>
        </p:nvSpPr>
        <p:spPr>
          <a:xfrm>
            <a:off x="4914900" y="3363595"/>
            <a:ext cx="3306445" cy="3129280"/>
          </a:xfrm>
          <a:prstGeom prst="irregularSeal2">
            <a:avLst/>
          </a:prstGeom>
          <a:solidFill>
            <a:srgbClr val="FFFF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功能函数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887720" y="1179830"/>
            <a:ext cx="1457960" cy="1200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main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"/>
          <p:cNvSpPr/>
          <p:nvPr/>
        </p:nvSpPr>
        <p:spPr>
          <a:xfrm>
            <a:off x="4315644" y="1898472"/>
            <a:ext cx="3327260" cy="4099614"/>
          </a:xfrm>
          <a:prstGeom prst="roundRect">
            <a:avLst>
              <a:gd name="adj" fmla="val 1769"/>
            </a:avLst>
          </a:prstGeom>
          <a:gradFill>
            <a:gsLst>
              <a:gs pos="0">
                <a:schemeClr val="accent4"/>
              </a:gs>
              <a:gs pos="48000">
                <a:schemeClr val="accent5"/>
              </a:gs>
              <a:gs pos="100000">
                <a:schemeClr val="accent6"/>
              </a:gs>
            </a:gsLst>
            <a:lin ang="5400000" scaled="1"/>
          </a:gradFill>
          <a:ln>
            <a:noFill/>
          </a:ln>
          <a:effectLst>
            <a:outerShdw blurRad="50800" dist="38100" dir="2700000" sx="101000" sy="101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3210" tIns="41605" rIns="83210" bIns="41605"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640" dirty="0">
              <a:latin typeface="思源宋体 CN Light" panose="02020300000000000000" pitchFamily="18" charset="-122"/>
            </a:endParaRPr>
          </a:p>
        </p:txBody>
      </p:sp>
      <p:sp>
        <p:nvSpPr>
          <p:cNvPr id="4" name="1"/>
          <p:cNvSpPr/>
          <p:nvPr/>
        </p:nvSpPr>
        <p:spPr>
          <a:xfrm>
            <a:off x="4814329" y="2231314"/>
            <a:ext cx="2329891" cy="954608"/>
          </a:xfrm>
          <a:prstGeom prst="roundRect">
            <a:avLst>
              <a:gd name="adj" fmla="val 7223"/>
            </a:avLst>
          </a:prstGeom>
          <a:gradFill>
            <a:gsLst>
              <a:gs pos="0">
                <a:schemeClr val="accent4"/>
              </a:gs>
              <a:gs pos="48000">
                <a:schemeClr val="accent5"/>
              </a:gs>
              <a:gs pos="100000">
                <a:schemeClr val="accent6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3210" tIns="41605" rIns="83210" bIns="41605"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640" dirty="0">
              <a:latin typeface="思源宋体 CN Light" panose="02020300000000000000" pitchFamily="18" charset="-122"/>
            </a:endParaRPr>
          </a:p>
        </p:txBody>
      </p:sp>
      <p:sp>
        <p:nvSpPr>
          <p:cNvPr id="7" name="1"/>
          <p:cNvSpPr>
            <a:spLocks noChangeArrowheads="1"/>
          </p:cNvSpPr>
          <p:nvPr/>
        </p:nvSpPr>
        <p:spPr bwMode="auto">
          <a:xfrm>
            <a:off x="4943593" y="3518764"/>
            <a:ext cx="2164969" cy="1444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200">
              <a:lnSpc>
                <a:spcPct val="150000"/>
              </a:lnSpc>
            </a:pPr>
            <a:r>
              <a:rPr lang="zh-CN" altLang="en-US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此处添加详细文本描述，建议与标题相关并符合整体语言风格，语言描述尽量完整</a:t>
            </a:r>
            <a:endParaRPr lang="zh-CN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8" name="文本框 22"/>
          <p:cNvSpPr txBox="1"/>
          <p:nvPr/>
        </p:nvSpPr>
        <p:spPr>
          <a:xfrm>
            <a:off x="5081052" y="250856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在此输入标题</a:t>
            </a:r>
            <a:endParaRPr lang="zh-CN" altLang="en-US" sz="2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9" name="1"/>
          <p:cNvSpPr/>
          <p:nvPr/>
        </p:nvSpPr>
        <p:spPr>
          <a:xfrm>
            <a:off x="8016196" y="1898472"/>
            <a:ext cx="3327260" cy="4099614"/>
          </a:xfrm>
          <a:prstGeom prst="roundRect">
            <a:avLst>
              <a:gd name="adj" fmla="val 1769"/>
            </a:avLst>
          </a:prstGeom>
          <a:gradFill>
            <a:gsLst>
              <a:gs pos="0">
                <a:schemeClr val="accent4"/>
              </a:gs>
              <a:gs pos="48000">
                <a:schemeClr val="accent5"/>
              </a:gs>
              <a:gs pos="100000">
                <a:schemeClr val="accent6"/>
              </a:gs>
            </a:gsLst>
            <a:lin ang="5400000" scaled="1"/>
          </a:gradFill>
          <a:ln>
            <a:noFill/>
          </a:ln>
          <a:effectLst>
            <a:outerShdw blurRad="50800" dist="38100" dir="2700000" sx="101000" sy="101000" algn="tl" rotWithShape="0">
              <a:schemeClr val="accent4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3210" tIns="41605" rIns="83210" bIns="41605"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4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思源宋体 CN Light" panose="02020300000000000000" pitchFamily="18" charset="-122"/>
              </a:rPr>
              <a:t>①board函数：画棋盘</a:t>
            </a:r>
            <a:endParaRPr lang="en-US" sz="164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思源宋体 CN Light" panose="02020300000000000000" pitchFamily="18" charset="-122"/>
            </a:endParaRPr>
          </a:p>
          <a:p>
            <a:pPr algn="ctr"/>
            <a:r>
              <a:rPr lang="en-US" sz="164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思源宋体 CN Light" panose="02020300000000000000" pitchFamily="18" charset="-122"/>
              </a:rPr>
              <a:t>②grid函数：实现实时落子</a:t>
            </a:r>
            <a:endParaRPr lang="en-US" sz="164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思源宋体 CN Light" panose="02020300000000000000" pitchFamily="18" charset="-122"/>
            </a:endParaRPr>
          </a:p>
          <a:p>
            <a:pPr algn="ctr"/>
            <a:r>
              <a:rPr lang="en-US" sz="164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思源宋体 CN Light" panose="02020300000000000000" pitchFamily="18" charset="-122"/>
              </a:rPr>
              <a:t>③over函数：实现游戏结束界面的绘制</a:t>
            </a:r>
            <a:endParaRPr lang="en-US" sz="164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思源宋体 CN Light" panose="02020300000000000000" pitchFamily="18" charset="-122"/>
            </a:endParaRPr>
          </a:p>
        </p:txBody>
      </p:sp>
      <p:sp>
        <p:nvSpPr>
          <p:cNvPr id="10" name="1"/>
          <p:cNvSpPr/>
          <p:nvPr/>
        </p:nvSpPr>
        <p:spPr>
          <a:xfrm>
            <a:off x="8514880" y="2231314"/>
            <a:ext cx="2329891" cy="954608"/>
          </a:xfrm>
          <a:prstGeom prst="roundRect">
            <a:avLst>
              <a:gd name="adj" fmla="val 7223"/>
            </a:avLst>
          </a:prstGeom>
          <a:gradFill>
            <a:gsLst>
              <a:gs pos="0">
                <a:schemeClr val="accent4"/>
              </a:gs>
              <a:gs pos="48000">
                <a:schemeClr val="accent5"/>
              </a:gs>
              <a:gs pos="100000">
                <a:schemeClr val="accent6"/>
              </a:gs>
            </a:gsLst>
            <a:lin ang="54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3210" tIns="41605" rIns="83210" bIns="41605"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640" dirty="0">
              <a:latin typeface="思源宋体 CN Light" panose="02020300000000000000" pitchFamily="18" charset="-122"/>
            </a:endParaRPr>
          </a:p>
        </p:txBody>
      </p:sp>
      <p:sp>
        <p:nvSpPr>
          <p:cNvPr id="14" name="文本框 23"/>
          <p:cNvSpPr txBox="1"/>
          <p:nvPr/>
        </p:nvSpPr>
        <p:spPr>
          <a:xfrm>
            <a:off x="8629709" y="2510468"/>
            <a:ext cx="221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函数实现界面</a:t>
            </a:r>
            <a:r>
              <a:rPr lang="zh-CN" altLang="en-US" sz="2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绘制</a:t>
            </a:r>
            <a:endParaRPr lang="zh-CN" altLang="en-US" sz="2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79082" y="627993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spc="4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界面</a:t>
            </a:r>
            <a:r>
              <a:rPr lang="zh-CN" altLang="en-US" sz="4800" spc="400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设计</a:t>
            </a:r>
            <a:endParaRPr lang="zh-CN" altLang="en-US" sz="4800" spc="400" dirty="0">
              <a:solidFill>
                <a:schemeClr val="accent2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pic>
        <p:nvPicPr>
          <p:cNvPr id="3" name="图片 2" descr="屏幕截图 2023-12-23 19144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37025" y="1898650"/>
            <a:ext cx="3923030" cy="4180840"/>
          </a:xfrm>
          <a:prstGeom prst="rect">
            <a:avLst/>
          </a:prstGeom>
        </p:spPr>
      </p:pic>
      <p:pic>
        <p:nvPicPr>
          <p:cNvPr id="5" name="图片 4" descr="屏幕截图 2023-12-23 1914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785" y="4149725"/>
            <a:ext cx="2862580" cy="2483485"/>
          </a:xfrm>
          <a:prstGeom prst="rect">
            <a:avLst/>
          </a:prstGeom>
        </p:spPr>
      </p:pic>
      <p:pic>
        <p:nvPicPr>
          <p:cNvPr id="6" name="图片 5" descr="屏幕截图 2023-12-23 1913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740" y="1630045"/>
            <a:ext cx="2853690" cy="24892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2959735" y="1459230"/>
            <a:ext cx="3155950" cy="606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2400" b="1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初始界面</a:t>
            </a:r>
            <a:endParaRPr lang="zh-CN" altLang="en-US" sz="2400" b="1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174365" y="6294755"/>
            <a:ext cx="3075940" cy="7924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p>
            <a:pPr algn="ctr"/>
            <a:r>
              <a:rPr lang="zh-CN" altLang="en-US" sz="2400" b="1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后手界面</a:t>
            </a:r>
            <a:endParaRPr lang="zh-CN" altLang="en-US" sz="2400" b="1">
              <a:ln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356350" y="1343660"/>
            <a:ext cx="1404620" cy="46037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2400" b="1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结束界面</a:t>
            </a:r>
            <a:endParaRPr lang="zh-CN" altLang="en-US" sz="2400" b="1">
              <a:ln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12010" y="1921866"/>
            <a:ext cx="9673390" cy="3381299"/>
            <a:chOff x="1496495" y="1968776"/>
            <a:chExt cx="9673390" cy="3381299"/>
          </a:xfrm>
        </p:grpSpPr>
        <p:sp>
          <p:nvSpPr>
            <p:cNvPr id="3" name="矩形 2"/>
            <p:cNvSpPr/>
            <p:nvPr/>
          </p:nvSpPr>
          <p:spPr>
            <a:xfrm>
              <a:off x="1496495" y="1968776"/>
              <a:ext cx="9673390" cy="3381299"/>
            </a:xfrm>
            <a:prstGeom prst="rect">
              <a:avLst/>
            </a:prstGeom>
            <a:gradFill>
              <a:gsLst>
                <a:gs pos="0">
                  <a:schemeClr val="accent3"/>
                </a:gs>
                <a:gs pos="66000">
                  <a:schemeClr val="accent6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思源宋体 CN Light" panose="02020300000000000000" pitchFamily="18" charset="-122"/>
                <a:ea typeface="思源宋体 CN Light" panose="02020300000000000000" pitchFamily="18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3638780" y="2694043"/>
              <a:ext cx="0" cy="1820554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6281831" y="2694043"/>
              <a:ext cx="0" cy="1820554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8924882" y="2694043"/>
              <a:ext cx="0" cy="1820554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1685527" y="3098087"/>
              <a:ext cx="1826075" cy="1930968"/>
              <a:chOff x="5734986" y="1384128"/>
              <a:chExt cx="1826075" cy="1930968"/>
            </a:xfrm>
          </p:grpSpPr>
          <p:sp>
            <p:nvSpPr>
              <p:cNvPr id="27" name="Rectangle 64"/>
              <p:cNvSpPr>
                <a:spLocks noChangeArrowheads="1"/>
              </p:cNvSpPr>
              <p:nvPr/>
            </p:nvSpPr>
            <p:spPr bwMode="auto">
              <a:xfrm>
                <a:off x="5837513" y="1838086"/>
                <a:ext cx="1723548" cy="147701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219200">
                  <a:lnSpc>
                    <a:spcPct val="150000"/>
                  </a:lnSpc>
                </a:pPr>
                <a:r>
                  <a:rPr lang="zh-CN" altLang="zh-CN" sz="16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记录上一步的</a:t>
                </a:r>
                <a:r>
                  <a:rPr lang="en-US" altLang="zh-CN" sz="16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ai</a:t>
                </a:r>
                <a:r>
                  <a:rPr lang="zh-CN" altLang="en-US" sz="16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方和玩家的棋子坐标并在数组中清零，</a:t>
                </a:r>
                <a:r>
                  <a:rPr lang="zh-CN" altLang="en-US" sz="16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重构棋盘。</a:t>
                </a:r>
                <a:endParaRPr lang="zh-CN" altLang="en-US" sz="16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8" name="文本框 53"/>
              <p:cNvSpPr txBox="1"/>
              <p:nvPr/>
            </p:nvSpPr>
            <p:spPr>
              <a:xfrm>
                <a:off x="5734986" y="1384128"/>
                <a:ext cx="1420495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0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regret</a:t>
                </a:r>
                <a:r>
                  <a:rPr lang="zh-CN" altLang="en-US" sz="20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函数</a:t>
                </a:r>
                <a:endParaRPr lang="zh-CN" altLang="en-US" sz="2000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4168435" y="3098087"/>
              <a:ext cx="4124621" cy="1285084"/>
              <a:chOff x="5734986" y="1384128"/>
              <a:chExt cx="4124621" cy="1285084"/>
            </a:xfrm>
          </p:grpSpPr>
          <p:sp>
            <p:nvSpPr>
              <p:cNvPr id="19" name="Rectangle 64"/>
              <p:cNvSpPr>
                <a:spLocks noChangeArrowheads="1"/>
              </p:cNvSpPr>
              <p:nvPr/>
            </p:nvSpPr>
            <p:spPr bwMode="auto">
              <a:xfrm>
                <a:off x="8058108" y="1838086"/>
                <a:ext cx="1801499" cy="83112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219200">
                  <a:lnSpc>
                    <a:spcPct val="150000"/>
                  </a:lnSpc>
                </a:pPr>
                <a:r>
                  <a:rPr lang="zh-CN" altLang="zh-CN" sz="16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判断棋局是否已经</a:t>
                </a:r>
                <a:r>
                  <a:rPr lang="zh-CN" altLang="zh-CN" sz="16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结束。</a:t>
                </a:r>
                <a:endParaRPr lang="zh-CN" altLang="zh-CN" sz="16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0" name="文本框 69"/>
              <p:cNvSpPr txBox="1"/>
              <p:nvPr/>
            </p:nvSpPr>
            <p:spPr>
              <a:xfrm>
                <a:off x="5734986" y="1384128"/>
                <a:ext cx="1358265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0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robot</a:t>
                </a:r>
                <a:r>
                  <a:rPr lang="zh-CN" altLang="en-US" sz="20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函数</a:t>
                </a:r>
                <a:endParaRPr lang="zh-CN" altLang="en-US" sz="2000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4171668" y="3098087"/>
              <a:ext cx="3846830" cy="708025"/>
              <a:chOff x="3255311" y="1384128"/>
              <a:chExt cx="3846830" cy="708025"/>
            </a:xfrm>
          </p:grpSpPr>
          <p:sp>
            <p:nvSpPr>
              <p:cNvPr id="17" name="Rectangle 64"/>
              <p:cNvSpPr>
                <a:spLocks noChangeArrowheads="1"/>
              </p:cNvSpPr>
              <p:nvPr/>
            </p:nvSpPr>
            <p:spPr bwMode="auto">
              <a:xfrm>
                <a:off x="3255311" y="1782908"/>
                <a:ext cx="1801495" cy="30924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219200">
                  <a:lnSpc>
                    <a:spcPct val="150000"/>
                  </a:lnSpc>
                </a:pPr>
                <a:endParaRPr lang="zh-CN" altLang="zh-CN" sz="16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8" name="文本框 72"/>
              <p:cNvSpPr txBox="1"/>
              <p:nvPr/>
            </p:nvSpPr>
            <p:spPr>
              <a:xfrm>
                <a:off x="5734986" y="1384128"/>
                <a:ext cx="1367155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0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judge</a:t>
                </a:r>
                <a:r>
                  <a:rPr lang="zh-CN" altLang="en-US" sz="20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函数</a:t>
                </a:r>
                <a:endParaRPr lang="zh-CN" altLang="en-US" sz="2000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9134252" y="3098087"/>
              <a:ext cx="1826075" cy="1292749"/>
              <a:chOff x="5734986" y="1384128"/>
              <a:chExt cx="1826075" cy="1292749"/>
            </a:xfrm>
          </p:grpSpPr>
          <p:sp>
            <p:nvSpPr>
              <p:cNvPr id="15" name="Rectangle 64"/>
              <p:cNvSpPr>
                <a:spLocks noChangeArrowheads="1"/>
              </p:cNvSpPr>
              <p:nvPr/>
            </p:nvSpPr>
            <p:spPr bwMode="auto">
              <a:xfrm>
                <a:off x="5837513" y="1838086"/>
                <a:ext cx="1723548" cy="8387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219200">
                  <a:lnSpc>
                    <a:spcPct val="150000"/>
                  </a:lnSpc>
                </a:pPr>
                <a:r>
                  <a:rPr lang="zh-CN" altLang="zh-CN" sz="16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将数组和窗口全部清空，实现</a:t>
                </a:r>
                <a:r>
                  <a:rPr lang="zh-CN" altLang="zh-CN" sz="16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+mn-lt"/>
                  </a:rPr>
                  <a:t>初始化。</a:t>
                </a:r>
                <a:endParaRPr lang="zh-CN" altLang="zh-CN" sz="16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文本框 75"/>
              <p:cNvSpPr txBox="1"/>
              <p:nvPr/>
            </p:nvSpPr>
            <p:spPr>
              <a:xfrm>
                <a:off x="5734986" y="1384128"/>
                <a:ext cx="172847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0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initialize</a:t>
                </a:r>
                <a:r>
                  <a:rPr lang="zh-CN" altLang="en-US" sz="2000" dirty="0"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函数</a:t>
                </a:r>
                <a:endParaRPr lang="zh-CN" altLang="en-US" sz="2000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</p:grpSp>
      <p:sp>
        <p:nvSpPr>
          <p:cNvPr id="21" name="文本框 20"/>
          <p:cNvSpPr txBox="1"/>
          <p:nvPr/>
        </p:nvSpPr>
        <p:spPr>
          <a:xfrm>
            <a:off x="2079082" y="627993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功能</a:t>
            </a: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函数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708400" y="3884295"/>
            <a:ext cx="609600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玩家对棋局进行估值</a:t>
            </a:r>
            <a:endParaRPr lang="zh-CN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r>
              <a:rPr lang="zh-CN" altLang="zh-CN" sz="16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并实现实时落子。</a:t>
            </a:r>
            <a:endParaRPr lang="zh-CN" altLang="zh-CN" sz="16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2640243" y="1905869"/>
            <a:ext cx="636998" cy="5239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95325" y="3429000"/>
            <a:ext cx="10801350" cy="0"/>
          </a:xfrm>
          <a:prstGeom prst="line">
            <a:avLst/>
          </a:prstGeom>
          <a:ln w="41275">
            <a:solidFill>
              <a:schemeClr val="accent6">
                <a:alpha val="8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1068512" y="4428162"/>
            <a:ext cx="636998" cy="5239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777501" y="4428162"/>
            <a:ext cx="636998" cy="5239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8" name="直接连接符 7"/>
          <p:cNvCxnSpPr>
            <a:endCxn id="4" idx="0"/>
          </p:cNvCxnSpPr>
          <p:nvPr/>
        </p:nvCxnSpPr>
        <p:spPr>
          <a:xfrm>
            <a:off x="1387011" y="3429000"/>
            <a:ext cx="0" cy="999162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6096000" y="3429000"/>
            <a:ext cx="0" cy="999162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22"/>
          <p:cNvSpPr txBox="1"/>
          <p:nvPr/>
        </p:nvSpPr>
        <p:spPr>
          <a:xfrm>
            <a:off x="6776855" y="4428162"/>
            <a:ext cx="192849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deduction</a:t>
            </a:r>
            <a:r>
              <a:rPr lang="zh-CN" altLang="en-US" sz="20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函数</a:t>
            </a:r>
            <a:endParaRPr lang="zh-CN" altLang="en-US" sz="20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1"/>
          <p:cNvSpPr>
            <a:spLocks noChangeArrowheads="1"/>
          </p:cNvSpPr>
          <p:nvPr/>
        </p:nvSpPr>
        <p:spPr bwMode="auto">
          <a:xfrm>
            <a:off x="2066272" y="4828272"/>
            <a:ext cx="1944255" cy="738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200">
              <a:lnSpc>
                <a:spcPct val="150000"/>
              </a:lnSpc>
            </a:pPr>
            <a:r>
              <a:rPr lang="zh-CN" altLang="zh-CN" sz="16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记录以单点为首的五元组的</a:t>
            </a:r>
            <a:r>
              <a:rPr lang="zh-CN" altLang="zh-CN" sz="16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价值</a:t>
            </a:r>
            <a:endParaRPr lang="zh-CN" altLang="zh-CN" sz="16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1" name="文本框 22"/>
          <p:cNvSpPr txBox="1"/>
          <p:nvPr/>
        </p:nvSpPr>
        <p:spPr>
          <a:xfrm>
            <a:off x="1968047" y="4428162"/>
            <a:ext cx="177101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p_assess</a:t>
            </a:r>
            <a:r>
              <a:rPr lang="zh-CN" altLang="en-US" sz="20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函数</a:t>
            </a:r>
            <a:endParaRPr lang="zh-CN" altLang="en-US" sz="20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66919" y="4445740"/>
            <a:ext cx="636997" cy="46415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01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777501" y="4445740"/>
            <a:ext cx="636997" cy="50639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03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366823" y="1935778"/>
            <a:ext cx="636997" cy="46415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04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2958741" y="2429839"/>
            <a:ext cx="0" cy="999162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647308" y="1935778"/>
            <a:ext cx="636997" cy="46415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02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31" name="1"/>
          <p:cNvSpPr>
            <a:spLocks noChangeArrowheads="1"/>
          </p:cNvSpPr>
          <p:nvPr/>
        </p:nvSpPr>
        <p:spPr bwMode="auto">
          <a:xfrm>
            <a:off x="3516094" y="2105924"/>
            <a:ext cx="1944255" cy="1107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200">
              <a:lnSpc>
                <a:spcPct val="150000"/>
              </a:lnSpc>
            </a:pPr>
            <a:r>
              <a:rPr lang="zh-CN" altLang="zh-CN" sz="16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将局面中所有的单点估值统计起来，成为局面的总体</a:t>
            </a:r>
            <a:r>
              <a:rPr lang="zh-CN" altLang="zh-CN" sz="16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优势分。</a:t>
            </a:r>
            <a:endParaRPr lang="zh-CN" altLang="zh-CN" sz="16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32" name="文本框 22"/>
          <p:cNvSpPr txBox="1"/>
          <p:nvPr/>
        </p:nvSpPr>
        <p:spPr>
          <a:xfrm>
            <a:off x="3417869" y="1705814"/>
            <a:ext cx="146812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assess</a:t>
            </a:r>
            <a:r>
              <a:rPr lang="zh-CN" altLang="en-US" sz="20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函数</a:t>
            </a:r>
            <a:endParaRPr lang="zh-CN" altLang="en-US" sz="20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967957" y="309858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估值及</a:t>
            </a: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博弈树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821805" y="49523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r>
              <a:rPr lang="en-US" altLang="zh-CN">
                <a:ln/>
                <a:solidFill>
                  <a:schemeClr val="accent4"/>
                </a:solidFill>
                <a:effectLst/>
              </a:rPr>
              <a:t>alpha-beta</a:t>
            </a:r>
            <a:r>
              <a:rPr lang="zh-CN" altLang="en-US">
                <a:ln/>
                <a:solidFill>
                  <a:schemeClr val="accent4"/>
                </a:solidFill>
                <a:effectLst/>
              </a:rPr>
              <a:t>剪枝算法</a:t>
            </a:r>
            <a:endParaRPr lang="zh-CN" altLang="en-US">
              <a:ln/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110480" y="2354849"/>
            <a:ext cx="203200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Medium" panose="020B0600000000000000" pitchFamily="34" charset="-122"/>
              </a:rPr>
              <a:t>Part 02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10760" y="3260580"/>
            <a:ext cx="2667001" cy="7078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13000"/>
                    </a:srgbClr>
                  </a:outerShdw>
                </a:effectLst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Heavy" panose="020B0A00000000000000" pitchFamily="34" charset="-122"/>
              </a:rPr>
              <a:t>基本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effectLst>
                  <a:outerShdw blurRad="38100" dist="38100" dir="2700000" algn="tl">
                    <a:srgbClr val="000000">
                      <a:alpha val="13000"/>
                    </a:srgbClr>
                  </a:outerShdw>
                </a:effectLst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  <a:sym typeface="思源黑体 CN Heavy" panose="020B0A00000000000000" pitchFamily="34" charset="-122"/>
              </a:rPr>
              <a:t>算法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000000">
                    <a:alpha val="13000"/>
                  </a:srgbClr>
                </a:outerShdw>
              </a:effectLst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  <a:sym typeface="思源黑体 CN Heavy" panose="020B0A00000000000000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48680" y="3074901"/>
            <a:ext cx="3429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810760" y="3968466"/>
            <a:ext cx="2667001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/>
        </p:nvSpPr>
        <p:spPr>
          <a:xfrm>
            <a:off x="6531426" y="994227"/>
            <a:ext cx="899887" cy="899887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6531425" y="2979056"/>
            <a:ext cx="899887" cy="89988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662869" y="1212094"/>
            <a:ext cx="636997" cy="46415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01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62869" y="3196923"/>
            <a:ext cx="636997" cy="46415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Medium" panose="020B0600000000000000" pitchFamily="34" charset="-122"/>
              </a:rPr>
              <a:t>02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662869" y="5181755"/>
            <a:ext cx="636997" cy="46415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13" name="1"/>
          <p:cNvSpPr>
            <a:spLocks noChangeArrowheads="1"/>
          </p:cNvSpPr>
          <p:nvPr/>
        </p:nvSpPr>
        <p:spPr bwMode="auto">
          <a:xfrm>
            <a:off x="7529534" y="2978481"/>
            <a:ext cx="3472295" cy="2215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200">
              <a:lnSpc>
                <a:spcPct val="150000"/>
              </a:lnSpc>
            </a:pPr>
            <a:r>
              <a:rPr lang="zh-CN" altLang="zh-CN" sz="16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再通过递归，深度优先搜索出最底层子叶，并对值进行判断。若是min节点则该值不能小于其父节点max点的值，否则被剪枝。若是max节点则不能大于其父节点min的值，否则被剪枝。</a:t>
            </a:r>
            <a:endParaRPr lang="zh-CN" altLang="zh-CN" sz="16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 defTabSz="1219200">
              <a:lnSpc>
                <a:spcPct val="150000"/>
              </a:lnSpc>
            </a:pPr>
            <a:endParaRPr lang="zh-CN" altLang="zh-CN" sz="16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15" name="1"/>
          <p:cNvSpPr>
            <a:spLocks noChangeArrowheads="1"/>
          </p:cNvSpPr>
          <p:nvPr/>
        </p:nvSpPr>
        <p:spPr bwMode="auto">
          <a:xfrm>
            <a:off x="7529534" y="1226450"/>
            <a:ext cx="3472295" cy="1107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200">
              <a:lnSpc>
                <a:spcPct val="150000"/>
              </a:lnSpc>
            </a:pPr>
            <a:r>
              <a:rPr lang="zh-CN" altLang="zh-CN" sz="1600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首先查找当前局面可以下的点位，并先对偏僻点位剪枝。</a:t>
            </a:r>
            <a:endParaRPr lang="zh-CN" altLang="zh-CN" sz="16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  <a:p>
            <a:pPr defTabSz="1219200">
              <a:lnSpc>
                <a:spcPct val="150000"/>
              </a:lnSpc>
            </a:pPr>
            <a:endParaRPr lang="zh-CN" altLang="zh-CN" sz="1600" dirty="0">
              <a:solidFill>
                <a:schemeClr val="accent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649655" y="2329696"/>
            <a:ext cx="1439608" cy="68201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649655" y="4306438"/>
            <a:ext cx="1439608" cy="68201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Medium" panose="020B06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079082" y="627993"/>
            <a:ext cx="2835818" cy="8309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博弈树及剪枝</a:t>
            </a:r>
            <a:r>
              <a:rPr kumimoji="0" lang="zh-CN" altLang="en-US" sz="4800" b="0" i="0" u="none" strike="noStrike" kern="1200" cap="none" spc="4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Medium" panose="020B0600000000000000" pitchFamily="34" charset="-122"/>
              </a:rPr>
              <a:t>算法</a:t>
            </a:r>
            <a:endParaRPr kumimoji="0" lang="zh-CN" altLang="en-US" sz="4800" b="0" i="0" u="none" strike="noStrike" kern="1200" cap="none" spc="4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Medium" panose="020B0600000000000000" pitchFamily="34" charset="-122"/>
            </a:endParaRPr>
          </a:p>
        </p:txBody>
      </p:sp>
      <p:pic>
        <p:nvPicPr>
          <p:cNvPr id="2" name="图片 1" descr="屏幕截图 2023-12-23 1619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2510" y="2484755"/>
            <a:ext cx="3956685" cy="1821815"/>
          </a:xfrm>
          <a:prstGeom prst="rect">
            <a:avLst/>
          </a:prstGeom>
        </p:spPr>
      </p:pic>
      <p:pic>
        <p:nvPicPr>
          <p:cNvPr id="4" name="图片 3" descr="屏幕截图 2023-12-23 1619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805" y="4634230"/>
            <a:ext cx="3882390" cy="18669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PP_MARK_KEY" val="95e59644-629b-4f11-8c9b-82a9a1c207e5"/>
  <p:tag name="COMMONDATA" val="eyJoZGlkIjoiMWMxZjExMTAxZmYyY2Q5NjA4N2FlOTExOTI1YjM3NGIifQ=="/>
  <p:tag name="commondata" val="eyJoZGlkIjoiZGI2MTgyMDcxMWVlZGFlMGRhMTliNTdlNzViOTJkZjM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ISLIDE.ICON" val="#405183;#380207;#99573;#35791;#393959;#393962;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ISLIDE.ICON" val="#81200;#369351;#399590;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ISLIDE.ICON" val="#402688;"/>
</p:tagLst>
</file>

<file path=ppt/theme/theme1.xml><?xml version="1.0" encoding="utf-8"?>
<a:theme xmlns:a="http://schemas.openxmlformats.org/drawingml/2006/main" name="OfficePLUS">
  <a:themeElements>
    <a:clrScheme name="黑金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E1B88D"/>
      </a:accent2>
      <a:accent3>
        <a:srgbClr val="FFCF9B"/>
      </a:accent3>
      <a:accent4>
        <a:srgbClr val="FBE8D1"/>
      </a:accent4>
      <a:accent5>
        <a:srgbClr val="EFC9A4"/>
      </a:accent5>
      <a:accent6>
        <a:srgbClr val="E3AF79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游ゴシック"/>
        <a:font script="Hang" typeface="맑은 고딕"/>
        <a:font script="Hans" typeface="思源黑体 CN Medium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游ゴシック"/>
        <a:font script="Hang" typeface="맑은 고딕"/>
        <a:font script="Hans" typeface="思源黑体 CN Medium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1002</Words>
  <Application>WPS 演示</Application>
  <PresentationFormat>宽屏</PresentationFormat>
  <Paragraphs>208</Paragraphs>
  <Slides>18</Slides>
  <Notes>4</Notes>
  <HiddenSlides>1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宋体</vt:lpstr>
      <vt:lpstr>Wingdings</vt:lpstr>
      <vt:lpstr>思源黑体 CN Medium</vt:lpstr>
      <vt:lpstr>思源宋体 CN Light</vt:lpstr>
      <vt:lpstr>思源黑体 CN Bold</vt:lpstr>
      <vt:lpstr>思源黑体 CN Heavy</vt:lpstr>
      <vt:lpstr>黑体</vt:lpstr>
      <vt:lpstr>Arial</vt:lpstr>
      <vt:lpstr>微软雅黑</vt:lpstr>
      <vt:lpstr>Arial Unicode MS</vt:lpstr>
      <vt:lpstr>思源宋体 CN Medium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fang</dc:creator>
  <cp:lastModifiedBy>WPS_1688026527</cp:lastModifiedBy>
  <cp:revision>25</cp:revision>
  <dcterms:created xsi:type="dcterms:W3CDTF">2022-07-03T09:06:00Z</dcterms:created>
  <dcterms:modified xsi:type="dcterms:W3CDTF">2023-12-23T12:30:53Z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5755FBAC3F0A47C08A2902C8D9B171A5_13</vt:lpwstr>
  </property>
  <property fmtid="{D5CDD505-2E9C-101B-9397-08002B2CF9AE}" pid="3" name="KSOProductBuildVer">
    <vt:lpwstr>2052-12.1.0.15990</vt:lpwstr>
  </property>
</Properties>
</file>

<file path=docProps/thumbnail.jpeg>
</file>